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  <p:sldMasterId id="2147483659" r:id="rId2"/>
    <p:sldMasterId id="2147483661" r:id="rId3"/>
    <p:sldMasterId id="2147483662" r:id="rId4"/>
  </p:sldMasterIdLst>
  <p:notesMasterIdLst>
    <p:notesMasterId r:id="rId35"/>
  </p:notesMasterIdLst>
  <p:handoutMasterIdLst>
    <p:handoutMasterId r:id="rId36"/>
  </p:handoutMasterIdLst>
  <p:sldIdLst>
    <p:sldId id="277" r:id="rId5"/>
    <p:sldId id="279" r:id="rId6"/>
    <p:sldId id="271" r:id="rId7"/>
    <p:sldId id="280" r:id="rId8"/>
    <p:sldId id="275" r:id="rId9"/>
    <p:sldId id="291" r:id="rId10"/>
    <p:sldId id="281" r:id="rId11"/>
    <p:sldId id="273" r:id="rId12"/>
    <p:sldId id="337" r:id="rId13"/>
    <p:sldId id="353" r:id="rId14"/>
    <p:sldId id="338" r:id="rId15"/>
    <p:sldId id="354" r:id="rId16"/>
    <p:sldId id="339" r:id="rId17"/>
    <p:sldId id="355" r:id="rId18"/>
    <p:sldId id="340" r:id="rId19"/>
    <p:sldId id="356" r:id="rId20"/>
    <p:sldId id="361" r:id="rId21"/>
    <p:sldId id="289" r:id="rId22"/>
    <p:sldId id="293" r:id="rId23"/>
    <p:sldId id="300" r:id="rId24"/>
    <p:sldId id="262" r:id="rId25"/>
    <p:sldId id="263" r:id="rId26"/>
    <p:sldId id="264" r:id="rId27"/>
    <p:sldId id="265" r:id="rId28"/>
    <p:sldId id="298" r:id="rId29"/>
    <p:sldId id="268" r:id="rId30"/>
    <p:sldId id="357" r:id="rId31"/>
    <p:sldId id="374" r:id="rId32"/>
    <p:sldId id="375" r:id="rId33"/>
    <p:sldId id="376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6600"/>
    <a:srgbClr val="CC00FF"/>
    <a:srgbClr val="FF00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3D7011-6706-46A1-9185-C978A5B05193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745482-0610-45C0-9E97-DCB002C1BC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9088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56FCBC-C29B-4CFA-B8FB-D53813FF208A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AE4892-8AA5-4731-895A-D4D53F5BE22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844078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7F452-CAC8-425D-830B-36FEBC70607A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EEB0D-B7AB-411C-BE2E-08681474BE7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288531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6E1C73-BB32-4367-84FC-EF841BAF33D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A0FA6-8FD8-46CC-967D-23CA5A67EFD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9815305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425ECF-72F0-45CB-9967-C492FA38A902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21F62-4D88-43F9-B572-B2D454A50DB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1438005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zh-CN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zh-CN" noProof="0" smtClean="0"/>
              <a:t>单击此处编辑母版副标题样式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3BADB92-7838-4533-8C5C-8E6037C1DC0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B9E9B1-37FC-47F6-BC19-2B5E69DF166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96C70B-5BAA-4C94-AD3F-A79BB4B0B0B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5C749-7C64-4F69-852D-ECA4EBAEE9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4162270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4F6232-6711-4CB9-B6CD-1D84A702D97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1D29D-3945-40E1-95B7-42F085E13BC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0198955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A9DD1C-A699-4321-990C-A5628EAA0630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83675-A252-4C19-9072-BD4D21A0A75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6294827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F18FE-11CA-4F38-8E48-D43E0834DAF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BEC3D-A962-48D7-9811-2C69F2A2E9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732330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322D2E-10C1-4513-A342-F461B232356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419AF-697D-44A9-8FD7-F9D9FF341D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9247910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2B4438-1B89-4E48-8ACD-228094446630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C4E45-D4A1-4F05-AFC9-31A9170079A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0582117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F6D07E-AD84-4E1A-BBE3-5650E71BB0F9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442A8-DCB8-4BA5-93A4-11721533B7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4287514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EC57D5-4295-4E30-B53B-D6165234AB49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3C111-488F-48F4-AE0A-6D6D4AA42D0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713068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2A98FC-F28B-467B-8A92-D84E83F1DB0B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04359-963A-4C28-9C0D-4DA3F0A3F4B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908633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EA85E-3904-4050-87F8-3FA3E63666CC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8B80D-BF67-4F00-9D1F-E5FBA72046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880744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338ABC-F0CD-4C82-8544-3013E7B551E6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F2601-5260-45B8-91E3-DB26E0B0F0E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874234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5B90C-E222-4FE0-BC45-985C81D6BFB7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0DB43-4E81-4461-990A-C2508EA4D9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5670643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1CC0BA-F899-4043-8A88-3B9BD3B77E5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AAFE1-F16A-422D-8273-D7CB6940F55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5692007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212EB-EC81-4409-8B30-1B5068AA4A32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A3502-3E27-4206-AA82-3B5F461788D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7311660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F2A67-3D64-4E5F-8FDB-9738C62B394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F123D-CE00-4E75-88F7-F6D70AEA280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4538488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3115FD-9855-4A5F-A267-D364EBEE0DFA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62CB0-FC43-411B-8AE9-1098D4997B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7329297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E92183-FDAC-41D5-9921-B2D4338E944E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C207C-AD88-408C-A076-0E3D8106679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67980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43B4FC-33D4-4B57-849D-2B8ED8743117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0D9F1-928E-4DD1-87E0-CD5F5E97C70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5057723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95BE10-38FB-4A22-84EF-20BFF1E1A13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4DB03-590D-4609-9A6B-6E71914E197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3942691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24422A-056A-49D9-9F40-E9DD9D73C44E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997DE-A26C-49B2-87E4-17530DFB28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3771138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00785D-2592-4668-94BF-D5325371337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9EEE5-92E4-47D4-9120-EA943E4E2D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222415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4CE68-9E0F-4A78-82AC-CFD45089B426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3C89F-EBA3-43F8-BE0D-ADF36E541CF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6757079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1EA7EE-8D57-4FB1-8E95-2212B30A8BB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92165-8948-443C-B9A1-E3950DB403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440999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10B29D-3353-42AE-B8CB-116F994A38B0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35CEA-D974-4783-83F2-E86F94D74C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5584310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842544-FC42-4A09-9982-A9D27FF0055E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AD379-2416-4151-9B13-1F31DE2412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731555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750A8-983B-4003-8019-7926597074F3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82E5D-CE3C-4C76-8DBF-1E77FB9CA5C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248614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70EF3D-271B-440C-A936-E885369E587A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FD48A-B102-4E4A-A150-6DE70927B32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885579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80DE6A-6AFD-413E-8F97-1BC902EA8FCE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0D273-36B1-44F9-834D-B1A7D121B16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6563713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5B49EC-FE8A-4C2D-B7F5-7EC9DE3DDCB2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CF67E-CB58-4DD7-8BB2-A3BD157F356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2632094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06EB19-B2A5-4A9B-BD4C-791AB6B79DDA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67422-22FD-4995-A7C7-D7A5D26E40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6953589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6931CF-41C7-470E-84F6-7B94D354AEC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4FC61-87A6-4211-874B-69B3DBE86B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7884664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20D5CF-70D1-490F-AA88-00065083E29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29EE1-1A0B-45DD-B777-6078EDC61B7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39963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AA3634-23D2-4E8A-A6E8-B5DEDF5986A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6D586-2F60-4890-873A-537F3A8000D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3101646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0CE6B-3FD6-4C08-9015-9038DF8A6C5A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1377C-A2BF-4F42-BF3F-DEC8AD7C0B2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9874999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8B4F90-E9E8-49CD-911B-1AF48F71D4B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A7E3B-C25A-46C9-BC12-D0A558CD7FD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3441271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70FE3A-B929-4E90-BD17-7AF9152FD6F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6C27F-EC90-4CEF-8DBD-81971114970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0785938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DB80F0-9EE1-472B-81F2-4B473568363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7DB29-48E7-45D5-907F-9EE8884B4A8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8377920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E8F6DC-2517-407D-9F60-CA2DB40F2FB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8DCE7-74AA-4E97-8FD9-95B4765C62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641572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8960A2-1D98-42C2-B7E4-717C8528BFC9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3F6F-74B8-406B-B5A2-6DB430AF752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5567135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44378F-47FF-46C3-99A6-DA75CD866FB1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B32E2-5FB0-4D56-8085-672DF647C40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6482037"/>
      </p:ext>
    </p:extLst>
  </p:cSld>
  <p:clrMapOvr>
    <a:masterClrMapping/>
  </p:clrMapOvr>
  <p:transition>
    <p:random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8A26811-2CCA-4A89-AE80-F05E94404B66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DB956E-5A86-498E-B6C7-2ECC117BF6D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random/>
    <p:sndAc>
      <p:stSnd>
        <p:snd r:embed="rId13" name="chimes.wav"/>
      </p:stSnd>
    </p:sndAc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FF75116-BD33-4F64-913F-CF5DE3E7461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33C5024-E0B5-4C0E-B3B1-88ED7758FFA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  <p:sndAc>
      <p:stSnd>
        <p:snd r:embed="rId13" name="chimes.wav"/>
      </p:stSnd>
    </p:sndAc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2FFB336-91F4-4C88-BB12-006B4C22BBA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4D7F9D-49CC-4CCC-80D1-D4AED0EF9F9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random/>
    <p:sndAc>
      <p:stSnd>
        <p:snd r:embed="rId13" name="chimes.wav"/>
      </p:stSnd>
    </p:sndAc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5E75401-BE7A-4C9F-ABCE-9641E95858EF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DAC786-856F-4B4A-B7E8-00A7F8A525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>
    <p:random/>
    <p:sndAc>
      <p:stSnd>
        <p:snd r:embed="rId13" name="chimes.wav"/>
      </p:stSnd>
    </p:sndAc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&#12298;&#26691;&#33457;&#28304;&#35760;&#12299;.swf" TargetMode="External"/><Relationship Id="rId5" Type="http://schemas.openxmlformats.org/officeDocument/2006/relationships/image" Target="../media/image10.png"/><Relationship Id="rId4" Type="http://schemas.openxmlformats.org/officeDocument/2006/relationships/hyperlink" Target="../&#26753;&#26377;&#20848;/Rar$DI00.797/gusuxing.r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17013" cy="683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WordArt 3"/>
          <p:cNvSpPr>
            <a:spLocks noChangeArrowheads="1" noChangeShapeType="1"/>
          </p:cNvSpPr>
          <p:nvPr/>
        </p:nvSpPr>
        <p:spPr bwMode="auto">
          <a:xfrm>
            <a:off x="1044575" y="1270000"/>
            <a:ext cx="6121400" cy="25193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2694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桃花源记</a:t>
            </a:r>
          </a:p>
          <a:p>
            <a:pPr algn="ctr"/>
            <a:r>
              <a:rPr lang="zh-CN" altLang="en-US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    </a:t>
            </a:r>
            <a:r>
              <a:rPr lang="en-US" altLang="zh-CN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——</a:t>
            </a:r>
            <a:r>
              <a:rPr lang="zh-CN" altLang="en-US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陶渊明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09638"/>
            <a:ext cx="8229600" cy="5216525"/>
          </a:xfrm>
        </p:spPr>
        <p:txBody>
          <a:bodyPr/>
          <a:lstStyle/>
          <a:p>
            <a:r>
              <a:rPr lang="zh-CN" altLang="en-US" b="1"/>
              <a:t>东晋太元年间，有个武陵人以捕鱼作为职业。有一天他顺着溪水划船前行，忘记了路程有多远。忽然遇到一片桃花林，桃树紧靠着溪流两岸生长，长达几百步，中间没有其他的树，野花野草鲜嫩美丽，地上的落花繁多。渔人对此感到诧异。再往前走，想走到那片桃林的尽头。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7475"/>
            <a:ext cx="8458200" cy="6096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rgbClr val="0000FF"/>
                </a:solidFill>
              </a:rPr>
              <a:t>林尽水源</a:t>
            </a:r>
            <a:r>
              <a:rPr lang="zh-CN" altLang="en-US" b="1"/>
              <a:t>，便得一山，山有小口，</a:t>
            </a:r>
            <a:r>
              <a:rPr lang="zh-CN" altLang="en-US" b="1">
                <a:solidFill>
                  <a:srgbClr val="003399"/>
                </a:solidFill>
              </a:rPr>
              <a:t>仿佛</a:t>
            </a:r>
            <a:r>
              <a:rPr lang="zh-CN" altLang="en-US" b="1"/>
              <a:t>若有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光，便</a:t>
            </a:r>
            <a:r>
              <a:rPr lang="zh-CN" altLang="en-US" b="1">
                <a:solidFill>
                  <a:srgbClr val="0000FF"/>
                </a:solidFill>
              </a:rPr>
              <a:t>舍</a:t>
            </a:r>
            <a:r>
              <a:rPr lang="zh-CN" altLang="en-US" b="1"/>
              <a:t>船从口入。 初极狭，</a:t>
            </a:r>
            <a:r>
              <a:rPr lang="zh-CN" altLang="en-US" b="1">
                <a:solidFill>
                  <a:srgbClr val="0000FF"/>
                </a:solidFill>
              </a:rPr>
              <a:t>才</a:t>
            </a:r>
            <a:r>
              <a:rPr lang="zh-CN" altLang="en-US" b="1"/>
              <a:t>通人，</a:t>
            </a:r>
            <a:r>
              <a:rPr lang="zh-CN" altLang="en-US" b="1">
                <a:solidFill>
                  <a:srgbClr val="0000FF"/>
                </a:solidFill>
              </a:rPr>
              <a:t>复</a:t>
            </a:r>
            <a:r>
              <a:rPr lang="zh-CN" altLang="en-US" b="1"/>
              <a:t>行数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十步，</a:t>
            </a:r>
            <a:r>
              <a:rPr lang="zh-CN" altLang="en-US" b="1">
                <a:solidFill>
                  <a:srgbClr val="003399"/>
                </a:solidFill>
              </a:rPr>
              <a:t>豁然开朗</a:t>
            </a:r>
            <a:r>
              <a:rPr lang="zh-CN" altLang="en-US" b="1"/>
              <a:t>。土地平旷，屋舍</a:t>
            </a:r>
            <a:r>
              <a:rPr lang="zh-CN" altLang="en-US" b="1">
                <a:solidFill>
                  <a:srgbClr val="003399"/>
                </a:solidFill>
              </a:rPr>
              <a:t>俨然</a:t>
            </a:r>
            <a:r>
              <a:rPr lang="zh-CN" altLang="en-US" b="1"/>
              <a:t>，有良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田美池桑竹之</a:t>
            </a:r>
            <a:r>
              <a:rPr lang="zh-CN" altLang="en-US" b="1">
                <a:solidFill>
                  <a:srgbClr val="0000FF"/>
                </a:solidFill>
              </a:rPr>
              <a:t>属</a:t>
            </a:r>
            <a:r>
              <a:rPr lang="zh-CN" altLang="en-US" b="1"/>
              <a:t>。 </a:t>
            </a:r>
            <a:r>
              <a:rPr lang="zh-CN" altLang="en-US" b="1" u="sng">
                <a:solidFill>
                  <a:srgbClr val="0000FF"/>
                </a:solidFill>
              </a:rPr>
              <a:t>阡陌</a:t>
            </a:r>
            <a:r>
              <a:rPr lang="zh-CN" altLang="en-US" b="1">
                <a:solidFill>
                  <a:srgbClr val="FF5050"/>
                </a:solidFill>
              </a:rPr>
              <a:t>交通</a:t>
            </a:r>
            <a:r>
              <a:rPr lang="zh-CN" altLang="en-US" b="1"/>
              <a:t>，鸡犬相闻。其中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往来种作，男女衣着，</a:t>
            </a:r>
            <a:r>
              <a:rPr lang="zh-CN" altLang="en-US" b="1">
                <a:solidFill>
                  <a:srgbClr val="003399"/>
                </a:solidFill>
              </a:rPr>
              <a:t>悉</a:t>
            </a:r>
            <a:r>
              <a:rPr lang="zh-CN" altLang="en-US" b="1"/>
              <a:t>如</a:t>
            </a:r>
            <a:r>
              <a:rPr lang="zh-CN" altLang="en-US" b="1">
                <a:solidFill>
                  <a:srgbClr val="0000FF"/>
                </a:solidFill>
              </a:rPr>
              <a:t>外人</a:t>
            </a:r>
            <a:r>
              <a:rPr lang="zh-CN" altLang="en-US" b="1"/>
              <a:t>。</a:t>
            </a:r>
            <a:r>
              <a:rPr lang="zh-CN" altLang="en-US" b="1" u="sng">
                <a:solidFill>
                  <a:srgbClr val="0000FF"/>
                </a:solidFill>
              </a:rPr>
              <a:t>黄发垂髫</a:t>
            </a:r>
            <a:r>
              <a:rPr lang="zh-CN" altLang="en-US" b="1"/>
              <a:t>，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rgbClr val="FF9900"/>
                </a:solidFill>
              </a:rPr>
              <a:t>                                                        </a:t>
            </a: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rgbClr val="0000FF"/>
                </a:solidFill>
              </a:rPr>
              <a:t>并</a:t>
            </a:r>
            <a:r>
              <a:rPr lang="zh-CN" altLang="en-US" b="1"/>
              <a:t>怡然自乐。 </a:t>
            </a:r>
          </a:p>
          <a:p>
            <a:pPr>
              <a:lnSpc>
                <a:spcPct val="90000"/>
              </a:lnSpc>
            </a:pPr>
            <a:endParaRPr lang="zh-CN" altLang="en-US" b="1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619250" y="162877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7453313" y="1557338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5795963" y="1628775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2844800" y="3789363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07950" y="1628775"/>
            <a:ext cx="439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ea typeface="华文新魏" panose="02010800040101010101" pitchFamily="2" charset="-122"/>
              </a:rPr>
              <a:t>（sh</a:t>
            </a:r>
            <a:r>
              <a:rPr lang="zh-CN" altLang="en-US" sz="3600" b="1">
                <a:solidFill>
                  <a:schemeClr val="accent2"/>
                </a:solidFill>
                <a:ea typeface="华文新魏" panose="02010800040101010101" pitchFamily="2" charset="-122"/>
                <a:sym typeface="Arial" panose="020B0604020202020204" pitchFamily="34" charset="0"/>
              </a:rPr>
              <a:t>ĕ</a:t>
            </a:r>
            <a:r>
              <a:rPr lang="zh-CN" altLang="en-US" sz="3600" b="1">
                <a:solidFill>
                  <a:schemeClr val="accent2"/>
                </a:solidFill>
                <a:ea typeface="华文新魏" panose="02010800040101010101" pitchFamily="2" charset="-122"/>
              </a:rPr>
              <a:t>）舍弃、放弃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716463" y="1844675"/>
            <a:ext cx="1873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华文新魏" panose="02010800040101010101" pitchFamily="2" charset="-122"/>
              </a:rPr>
              <a:t>刚刚，仅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7164388" y="1701800"/>
            <a:ext cx="172878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黑体" panose="02010609060101010101" pitchFamily="49" charset="-122"/>
              </a:rPr>
              <a:t>又，再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700338" y="3933825"/>
            <a:ext cx="9144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ea typeface="隶书" panose="02010509060101010101" pitchFamily="49" charset="-122"/>
              </a:rPr>
              <a:t>类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563938" y="3749675"/>
            <a:ext cx="1604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隶书" panose="02010509060101010101" pitchFamily="49" charset="-122"/>
              </a:rPr>
              <a:t>田间小路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219700" y="3717925"/>
            <a:ext cx="295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ea typeface="隶书" panose="02010509060101010101" pitchFamily="49" charset="-122"/>
              </a:rPr>
              <a:t>互相交错连通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302375" y="4797425"/>
            <a:ext cx="237490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隶书" panose="02010509060101010101" pitchFamily="49" charset="-122"/>
                <a:ea typeface="隶书" panose="02010509060101010101" pitchFamily="49" charset="-122"/>
              </a:rPr>
              <a:t>借代，指老人      小孩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79388" y="620713"/>
            <a:ext cx="5060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林尽于水源，林于水源处尽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011863" y="477838"/>
            <a:ext cx="3313112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隐隐约约，</a:t>
            </a:r>
          </a:p>
          <a:p>
            <a:r>
              <a:rPr lang="zh-CN" altLang="en-US" sz="2400" b="1">
                <a:solidFill>
                  <a:srgbClr val="FF0000"/>
                </a:solidFill>
              </a:rPr>
              <a:t>形容看不真切的样子。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1116013" y="2781300"/>
            <a:ext cx="379253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突然变得开阔明亮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084888" y="2709863"/>
            <a:ext cx="24876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整齐的样子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284663" y="4870450"/>
            <a:ext cx="9207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都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5003800" y="4870450"/>
            <a:ext cx="136842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指桃花源以外的人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14313" y="6037263"/>
            <a:ext cx="21256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一并，都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  <p:bldP spid="17414" grpId="0" animBg="1"/>
      <p:bldP spid="17415" grpId="0" autoUpdateAnimBg="0"/>
      <p:bldP spid="17416" grpId="0" autoUpdateAnimBg="0"/>
      <p:bldP spid="17417" grpId="0" autoUpdateAnimBg="0"/>
      <p:bldP spid="17418" grpId="0" autoUpdateAnimBg="0"/>
      <p:bldP spid="17419" grpId="0" autoUpdateAnimBg="0"/>
      <p:bldP spid="17420" grpId="0" autoUpdateAnimBg="0"/>
      <p:bldP spid="17421" grpId="0" autoUpdateAnimBg="0"/>
      <p:bldP spid="17422" grpId="0" bldLvl="0" autoUpdateAnimBg="0"/>
      <p:bldP spid="17423" grpId="0" bldLvl="0" autoUpdateAnimBg="0"/>
      <p:bldP spid="17424" grpId="0" bldLvl="0" autoUpdateAnimBg="0"/>
      <p:bldP spid="17425" grpId="0" bldLvl="0" autoUpdateAnimBg="0"/>
      <p:bldP spid="17426" grpId="0" bldLvl="0" autoUpdateAnimBg="0"/>
      <p:bldP spid="17427" grpId="0" bldLvl="0" autoUpdateAnimBg="0"/>
      <p:bldP spid="17428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89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1"/>
              <a:t>桃林在溪水发源的地方就到头了，于是出现一座山，山上有个小洞口，（洞里）隐隐约约好像有光亮。</a:t>
            </a:r>
            <a:r>
              <a:rPr lang="en-US" altLang="zh-CN" b="1"/>
              <a:t>(</a:t>
            </a:r>
            <a:r>
              <a:rPr lang="zh-CN" altLang="en-US" b="1"/>
              <a:t>渔人</a:t>
            </a:r>
            <a:r>
              <a:rPr lang="en-US" altLang="zh-CN" b="1"/>
              <a:t>)</a:t>
            </a:r>
            <a:r>
              <a:rPr lang="zh-CN" altLang="en-US" b="1"/>
              <a:t>就离开小船，从洞口进去。开始洞口很窄，仅容一个人通过。又走了几十步，突然变得开阔明亮了。这里土地平坦开阔，房屋整整齐齐的样子，有肥沃的田地，美丽的池塘和桑树竹子这类（的景物）。田间小路交错相通，村落间互相能听到鸡鸣狗叫的声音。那里面的人们来来往往耕田劳作，男女的穿戴完全像桃花源外的世人。老人和小孩都悠闲愉快，自得其乐的样子。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60350"/>
            <a:ext cx="7058025" cy="5978525"/>
          </a:xfrm>
        </p:spPr>
        <p:txBody>
          <a:bodyPr/>
          <a:lstStyle/>
          <a:p>
            <a:pPr algn="l"/>
            <a:r>
              <a:rPr lang="zh-CN" altLang="en-US" b="1"/>
              <a:t>        （     ）见渔人，乃大惊，问（     ）所从来。（   ）</a:t>
            </a:r>
            <a:r>
              <a:rPr lang="zh-CN" altLang="en-US" b="1">
                <a:solidFill>
                  <a:srgbClr val="FF5050"/>
                </a:solidFill>
              </a:rPr>
              <a:t>具</a:t>
            </a:r>
            <a:r>
              <a:rPr lang="zh-CN" altLang="en-US" b="1"/>
              <a:t>答之。（   ）便</a:t>
            </a:r>
            <a:r>
              <a:rPr lang="zh-CN" altLang="en-US" b="1">
                <a:solidFill>
                  <a:srgbClr val="FF5050"/>
                </a:solidFill>
              </a:rPr>
              <a:t>要</a:t>
            </a:r>
            <a:r>
              <a:rPr lang="zh-CN" altLang="en-US" b="1"/>
              <a:t>（  ）还家，设酒杀鸡作食。村中闻有此人，</a:t>
            </a:r>
            <a:r>
              <a:rPr lang="zh-CN" altLang="en-US" b="1">
                <a:solidFill>
                  <a:srgbClr val="FF5050"/>
                </a:solidFill>
              </a:rPr>
              <a:t>咸</a:t>
            </a:r>
            <a:r>
              <a:rPr lang="zh-CN" altLang="en-US" b="1"/>
              <a:t> 来问讯。自云先世避秦时乱，率</a:t>
            </a:r>
            <a:r>
              <a:rPr lang="zh-CN" altLang="en-US" b="1">
                <a:solidFill>
                  <a:srgbClr val="FF0000"/>
                </a:solidFill>
              </a:rPr>
              <a:t>妻子</a:t>
            </a:r>
            <a:r>
              <a:rPr lang="zh-CN" altLang="en-US" b="1"/>
              <a:t>邑人来此</a:t>
            </a:r>
            <a:r>
              <a:rPr lang="zh-CN" altLang="en-US" b="1">
                <a:solidFill>
                  <a:srgbClr val="FF0000"/>
                </a:solidFill>
              </a:rPr>
              <a:t>绝境</a:t>
            </a:r>
            <a:r>
              <a:rPr lang="zh-CN" altLang="en-US" b="1"/>
              <a:t>，不复出</a:t>
            </a:r>
          </a:p>
          <a:p>
            <a:pPr algn="l"/>
            <a:endParaRPr lang="zh-CN" altLang="en-US" b="1"/>
          </a:p>
          <a:p>
            <a:pPr algn="l"/>
            <a:r>
              <a:rPr lang="zh-CN" altLang="en-US" b="1"/>
              <a:t>焉，遂与外人间隔。问今是何 世，</a:t>
            </a:r>
            <a:r>
              <a:rPr lang="zh-CN" altLang="en-US" b="1">
                <a:solidFill>
                  <a:srgbClr val="FF5050"/>
                </a:solidFill>
              </a:rPr>
              <a:t>乃</a:t>
            </a:r>
            <a:r>
              <a:rPr lang="zh-CN" altLang="en-US" b="1"/>
              <a:t>不知有汉，</a:t>
            </a:r>
            <a:r>
              <a:rPr lang="zh-CN" altLang="en-US" b="1">
                <a:solidFill>
                  <a:srgbClr val="FF0000"/>
                </a:solidFill>
              </a:rPr>
              <a:t>无论</a:t>
            </a:r>
            <a:r>
              <a:rPr lang="zh-CN" altLang="en-US" b="1"/>
              <a:t>魏晋。此人一一为具言所闻，皆叹惋。 余人各</a:t>
            </a:r>
            <a:r>
              <a:rPr lang="zh-CN" altLang="en-US" b="1">
                <a:solidFill>
                  <a:srgbClr val="0000FF"/>
                </a:solidFill>
              </a:rPr>
              <a:t>复</a:t>
            </a:r>
            <a:r>
              <a:rPr lang="zh-CN" altLang="en-US" b="1">
                <a:solidFill>
                  <a:srgbClr val="FF0000"/>
                </a:solidFill>
              </a:rPr>
              <a:t>延</a:t>
            </a:r>
            <a:r>
              <a:rPr lang="zh-CN" altLang="en-US" b="1"/>
              <a:t>至其家，皆出酒食。停数日，辞去。此中人</a:t>
            </a:r>
            <a:r>
              <a:rPr lang="zh-CN" altLang="en-US" b="1">
                <a:solidFill>
                  <a:srgbClr val="FF5050"/>
                </a:solidFill>
              </a:rPr>
              <a:t>语</a:t>
            </a:r>
            <a:r>
              <a:rPr lang="zh-CN" altLang="en-US" b="1"/>
              <a:t>云，不</a:t>
            </a:r>
            <a:r>
              <a:rPr lang="zh-CN" altLang="en-US" b="1">
                <a:solidFill>
                  <a:srgbClr val="FF5050"/>
                </a:solidFill>
              </a:rPr>
              <a:t>足</a:t>
            </a:r>
            <a:r>
              <a:rPr lang="zh-CN" altLang="en-US" b="1"/>
              <a:t>为外人道也。    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092950" y="620713"/>
            <a:ext cx="193516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隶书" panose="02010509060101010101" pitchFamily="49" charset="-122"/>
                <a:ea typeface="隶书" panose="02010509060101010101" pitchFamily="49" charset="-122"/>
              </a:rPr>
              <a:t>具</a:t>
            </a:r>
            <a:r>
              <a:rPr lang="en-US" altLang="zh-CN" sz="3600" b="1"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ea typeface="华文行楷" panose="02010800040101010101" pitchFamily="2" charset="-122"/>
              </a:rPr>
              <a:t>详尽地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164388" y="1701800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隶书" panose="02010509060101010101" pitchFamily="49" charset="-122"/>
                <a:ea typeface="隶书" panose="02010509060101010101" pitchFamily="49" charset="-122"/>
              </a:rPr>
              <a:t>咸</a:t>
            </a:r>
            <a:r>
              <a:rPr lang="en-US" altLang="zh-CN" sz="3600" b="1"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都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164388" y="1270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隶书" panose="02010509060101010101" pitchFamily="49" charset="-122"/>
                <a:ea typeface="隶书" panose="02010509060101010101" pitchFamily="49" charset="-122"/>
              </a:rPr>
              <a:t>要</a:t>
            </a:r>
            <a:r>
              <a:rPr lang="en-US" altLang="zh-CN" sz="3600" b="1"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通</a:t>
            </a:r>
            <a:r>
              <a:rPr lang="zh-CN" altLang="en-US" sz="2800" b="1">
                <a:solidFill>
                  <a:srgbClr val="FF0000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邀</a:t>
            </a:r>
            <a:r>
              <a:rPr lang="zh-CN" altLang="en-US" sz="2800" b="1">
                <a:solidFill>
                  <a:srgbClr val="FF0000"/>
                </a:solidFill>
                <a:ea typeface="隶书" panose="02010509060101010101" pitchFamily="49" charset="-122"/>
              </a:rPr>
              <a:t>”</a:t>
            </a:r>
            <a:endParaRPr lang="zh-CN" altLang="en-US" sz="2800" b="1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235825" y="3286125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隶书" panose="02010509060101010101" pitchFamily="49" charset="-122"/>
                <a:ea typeface="隶书" panose="02010509060101010101" pitchFamily="49" charset="-122"/>
              </a:rPr>
              <a:t>乃</a:t>
            </a:r>
            <a:r>
              <a:rPr lang="en-US" altLang="zh-CN" sz="3600" b="1"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竟然</a:t>
            </a:r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395288" y="5589588"/>
            <a:ext cx="2209800" cy="1022350"/>
            <a:chOff x="0" y="0"/>
            <a:chExt cx="1392" cy="644"/>
          </a:xfrm>
        </p:grpSpPr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48" y="0"/>
              <a:ext cx="4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FF0000"/>
                  </a:solidFill>
                </a:rPr>
                <a:t>y</a:t>
              </a:r>
              <a:r>
                <a:rPr lang="en-US" altLang="zh-CN" b="1">
                  <a:solidFill>
                    <a:srgbClr val="FF0000"/>
                  </a:solidFill>
                  <a:cs typeface="Times New Roman" panose="02020603050405020304" pitchFamily="18" charset="0"/>
                </a:rPr>
                <a:t>Ù</a:t>
              </a:r>
              <a:endParaRPr lang="en-US" altLang="zh-CN" b="1">
                <a:solidFill>
                  <a:srgbClr val="FF0000"/>
                </a:solidFill>
              </a:endParaRPr>
            </a:p>
          </p:txBody>
        </p:sp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0" y="240"/>
              <a:ext cx="13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latin typeface="隶书" panose="02010509060101010101" pitchFamily="49" charset="-122"/>
                  <a:ea typeface="隶书" panose="02010509060101010101" pitchFamily="49" charset="-122"/>
                </a:rPr>
                <a:t>语</a:t>
              </a:r>
              <a:r>
                <a:rPr lang="en-US" altLang="zh-CN" sz="3600" b="1">
                  <a:latin typeface="隶书" panose="02010509060101010101" pitchFamily="49" charset="-122"/>
                  <a:ea typeface="隶书" panose="02010509060101010101" pitchFamily="49" charset="-122"/>
                </a:rPr>
                <a:t>:</a:t>
              </a:r>
              <a:r>
                <a:rPr lang="zh-CN" altLang="en-US" sz="2800" b="1">
                  <a:solidFill>
                    <a:srgbClr val="FF0000"/>
                  </a:solidFill>
                  <a:ea typeface="华文新魏" panose="02010800040101010101" pitchFamily="2" charset="-122"/>
                </a:rPr>
                <a:t>告诉</a:t>
              </a:r>
            </a:p>
          </p:txBody>
        </p:sp>
      </p:grp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339975" y="5949950"/>
            <a:ext cx="216058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隶书" panose="02010509060101010101" pitchFamily="49" charset="-122"/>
                <a:ea typeface="隶书" panose="02010509060101010101" pitchFamily="49" charset="-122"/>
              </a:rPr>
              <a:t>足：</a:t>
            </a: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值得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260475" y="2781300"/>
            <a:ext cx="24479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3399"/>
                </a:solidFill>
              </a:rPr>
              <a:t>妻子、儿女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924300" y="2781300"/>
            <a:ext cx="36798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与世隔绝的地方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948488" y="3860800"/>
            <a:ext cx="188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更不用说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948488" y="4365625"/>
            <a:ext cx="20161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复：也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延：邀请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  <p:bldP spid="19461" grpId="0" autoUpdateAnimBg="0"/>
      <p:bldP spid="19462" grpId="0" autoUpdateAnimBg="0"/>
      <p:bldP spid="19466" grpId="0" autoUpdateAnimBg="0"/>
      <p:bldP spid="19467" grpId="0" bldLvl="0" autoUpdateAnimBg="0"/>
      <p:bldP spid="19468" grpId="0" bldLvl="0" autoUpdateAnimBg="0"/>
      <p:bldP spid="19469" grpId="0" bldLvl="0" autoUpdateAnimBg="0"/>
      <p:bldP spid="19470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477838"/>
            <a:ext cx="8507412" cy="5721350"/>
          </a:xfrm>
        </p:spPr>
        <p:txBody>
          <a:bodyPr/>
          <a:lstStyle/>
          <a:p>
            <a:r>
              <a:rPr lang="en-US" altLang="zh-CN" sz="2800" b="1"/>
              <a:t>(</a:t>
            </a:r>
            <a:r>
              <a:rPr lang="zh-CN" altLang="en-US" sz="2800" b="1"/>
              <a:t>桃源中人</a:t>
            </a:r>
            <a:r>
              <a:rPr lang="en-US" altLang="zh-CN" sz="2800" b="1"/>
              <a:t>)</a:t>
            </a:r>
            <a:r>
              <a:rPr lang="zh-CN" altLang="en-US" sz="2800" b="1"/>
              <a:t>看见渔人，便很惊奇，问渔人从哪里来。（渔人）一一地回答。他们就邀请渔人到他们家里去，摆酒杀鸡做饭菜。村子里的人听说有这样一个人，都来问消息。他们自己说前代祖先为了躲避秦朝时候的战乱，带领妻子、儿女和同乡人来到这个与人世隔绝的地方，没有再出去过，于是和桃花源以外的世人隔绝了。他们问现在是什么朝代，竟不知道有过汉朝，更不必说魏朝和晋朝了。这渔人一个一个地为他们详细说出自己知道的情况，那些人听罢都感叹惋惜。其他的人各自又邀请渔人到自己的家中，都拿出美酒和饭菜来招待。渔人在这里停留了几天，告辞离去。这里的人告诉他说：“（这里的情况）不值得对（桃花源）以外的人说啊。”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691187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/>
              <a:t>           </a:t>
            </a:r>
            <a:r>
              <a:rPr lang="zh-CN" altLang="en-US" b="1">
                <a:solidFill>
                  <a:srgbClr val="FF5050"/>
                </a:solidFill>
              </a:rPr>
              <a:t>既</a:t>
            </a:r>
            <a:r>
              <a:rPr lang="zh-CN" altLang="en-US" b="1"/>
              <a:t>出， 得其船，便</a:t>
            </a:r>
            <a:r>
              <a:rPr lang="zh-CN" altLang="en-US" b="1">
                <a:solidFill>
                  <a:srgbClr val="FF5050"/>
                </a:solidFill>
              </a:rPr>
              <a:t>扶</a:t>
            </a:r>
            <a:r>
              <a:rPr lang="zh-CN" altLang="en-US" b="1">
                <a:solidFill>
                  <a:schemeClr val="accent2"/>
                </a:solidFill>
              </a:rPr>
              <a:t>向</a:t>
            </a:r>
            <a:r>
              <a:rPr lang="zh-CN" altLang="en-US" b="1"/>
              <a:t>路，处处</a:t>
            </a:r>
            <a:r>
              <a:rPr lang="zh-CN" altLang="en-US" b="1">
                <a:solidFill>
                  <a:srgbClr val="FF5050"/>
                </a:solidFill>
              </a:rPr>
              <a:t>志</a:t>
            </a:r>
          </a:p>
          <a:p>
            <a:pPr>
              <a:buFontTx/>
              <a:buNone/>
            </a:pPr>
            <a:endParaRPr lang="zh-CN" altLang="en-US" b="1"/>
          </a:p>
          <a:p>
            <a:pPr>
              <a:buFontTx/>
              <a:buNone/>
            </a:pPr>
            <a:r>
              <a:rPr lang="zh-CN" altLang="en-US" b="1"/>
              <a:t>之。及郡下，</a:t>
            </a:r>
            <a:r>
              <a:rPr lang="zh-CN" altLang="en-US" b="1">
                <a:solidFill>
                  <a:srgbClr val="FF5050"/>
                </a:solidFill>
              </a:rPr>
              <a:t>诣</a:t>
            </a:r>
            <a:r>
              <a:rPr lang="zh-CN" altLang="en-US" b="1"/>
              <a:t>太守说如此。太守</a:t>
            </a:r>
            <a:r>
              <a:rPr lang="zh-CN" altLang="en-US" b="1">
                <a:solidFill>
                  <a:srgbClr val="0000FF"/>
                </a:solidFill>
              </a:rPr>
              <a:t>即</a:t>
            </a:r>
            <a:r>
              <a:rPr lang="zh-CN" altLang="en-US" b="1"/>
              <a:t>遣人</a:t>
            </a:r>
          </a:p>
          <a:p>
            <a:pPr>
              <a:buFontTx/>
              <a:buNone/>
            </a:pPr>
            <a:endParaRPr lang="zh-CN" altLang="en-US" b="1"/>
          </a:p>
          <a:p>
            <a:pPr>
              <a:buFontTx/>
              <a:buNone/>
            </a:pPr>
            <a:r>
              <a:rPr lang="zh-CN" altLang="en-US" b="1"/>
              <a:t>随其往，寻向所</a:t>
            </a:r>
            <a:r>
              <a:rPr lang="zh-CN" altLang="en-US" b="1">
                <a:solidFill>
                  <a:srgbClr val="FF5050"/>
                </a:solidFill>
              </a:rPr>
              <a:t>志</a:t>
            </a:r>
            <a:r>
              <a:rPr lang="zh-CN" altLang="en-US" b="1"/>
              <a:t>， </a:t>
            </a:r>
            <a:r>
              <a:rPr lang="zh-CN" altLang="en-US" b="1">
                <a:solidFill>
                  <a:schemeClr val="accent2"/>
                </a:solidFill>
              </a:rPr>
              <a:t>遂</a:t>
            </a:r>
            <a:r>
              <a:rPr lang="zh-CN" altLang="en-US" b="1"/>
              <a:t>迷，不复得路。</a:t>
            </a:r>
          </a:p>
          <a:p>
            <a:pPr>
              <a:buFontTx/>
              <a:buNone/>
            </a:pPr>
            <a:r>
              <a:rPr lang="zh-CN" altLang="en-US" b="1"/>
              <a:t>       </a:t>
            </a:r>
          </a:p>
          <a:p>
            <a:pPr>
              <a:buFontTx/>
              <a:buNone/>
            </a:pPr>
            <a:r>
              <a:rPr lang="zh-CN" altLang="en-US" b="1"/>
              <a:t>        南阳刘子骥，高尚士也，闻之，欣然</a:t>
            </a:r>
            <a:r>
              <a:rPr lang="zh-CN" altLang="en-US" b="1">
                <a:solidFill>
                  <a:srgbClr val="FF5050"/>
                </a:solidFill>
              </a:rPr>
              <a:t>规往</a:t>
            </a:r>
            <a:r>
              <a:rPr lang="zh-CN" altLang="en-US" b="1"/>
              <a:t>，未果。</a:t>
            </a:r>
            <a:r>
              <a:rPr lang="zh-CN" altLang="en-US" b="1">
                <a:solidFill>
                  <a:srgbClr val="FF5050"/>
                </a:solidFill>
              </a:rPr>
              <a:t>寻</a:t>
            </a:r>
            <a:r>
              <a:rPr lang="zh-CN" altLang="en-US" b="1"/>
              <a:t>病终。后遂无</a:t>
            </a:r>
            <a:r>
              <a:rPr lang="zh-CN" altLang="en-US" b="1">
                <a:solidFill>
                  <a:schemeClr val="accent2"/>
                </a:solidFill>
              </a:rPr>
              <a:t>问津</a:t>
            </a:r>
            <a:r>
              <a:rPr lang="zh-CN" altLang="en-US" b="1"/>
              <a:t>者。 </a:t>
            </a:r>
          </a:p>
          <a:p>
            <a:endParaRPr lang="zh-CN" altLang="en-US" b="1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411413" y="1196975"/>
            <a:ext cx="1152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411413" y="981075"/>
            <a:ext cx="1223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已经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076825" y="908050"/>
            <a:ext cx="16557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沿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132138" y="2133600"/>
            <a:ext cx="1223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到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6694488" y="908050"/>
            <a:ext cx="24495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动词，做标志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827088" y="4941888"/>
            <a:ext cx="21605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计划前往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348038" y="5013325"/>
            <a:ext cx="1223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不久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059113" y="3284538"/>
            <a:ext cx="2809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名词，标志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5580063" y="908050"/>
            <a:ext cx="1296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/>
              <a:t>以前的，旧的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732588" y="2133600"/>
            <a:ext cx="1368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华文行楷" panose="02010800040101010101" pitchFamily="2" charset="-122"/>
              </a:rPr>
              <a:t>立即</a:t>
            </a: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4932363" y="3213100"/>
            <a:ext cx="936625" cy="431800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5867400" y="3357563"/>
            <a:ext cx="2447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</a:rPr>
              <a:t>终于，最终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6300788" y="4868863"/>
            <a:ext cx="24479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问路</a:t>
            </a:r>
            <a:r>
              <a:rPr lang="zh-CN" altLang="en-US" sz="3200" b="1">
                <a:solidFill>
                  <a:schemeClr val="accent2"/>
                </a:solidFill>
              </a:rPr>
              <a:t>。文中指探寻到桃花源的路。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utoUpdateAnimBg="0"/>
      <p:bldP spid="21510" grpId="0" autoUpdateAnimBg="0"/>
      <p:bldP spid="21511" grpId="0" autoUpdateAnimBg="0"/>
      <p:bldP spid="21512" grpId="1" autoUpdateAnimBg="0"/>
      <p:bldP spid="21513" grpId="0" autoUpdateAnimBg="0"/>
      <p:bldP spid="21514" grpId="0" autoUpdateAnimBg="0"/>
      <p:bldP spid="21515" grpId="0" autoUpdateAnimBg="0"/>
      <p:bldP spid="21516" grpId="0" autoUpdateAnimBg="0"/>
      <p:bldP spid="21517" grpId="0" animBg="1"/>
      <p:bldP spid="21518" grpId="0" autoUpdateAnimBg="0"/>
      <p:bldP spid="215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b="1"/>
              <a:t>渔人出了桃花源后，找到了他的船，就沿着来时的路回去，到处作了标记。回到（武陵）郡里，去拜见太守，报告了这些情况。太守立即派人跟着他前去，寻找先前做的标记，竟迷路了，再也找不到方向。 </a:t>
            </a:r>
          </a:p>
          <a:p>
            <a:pPr>
              <a:lnSpc>
                <a:spcPct val="90000"/>
              </a:lnSpc>
            </a:pPr>
            <a:r>
              <a:rPr lang="zh-CN" altLang="en-US" b="1"/>
              <a:t>南阳人刘子骥，是个高尚的名士，听到这件事，就高高兴兴地计划前往。没有实现</a:t>
            </a:r>
            <a:r>
              <a:rPr lang="en-US" altLang="zh-CN" b="1"/>
              <a:t>(</a:t>
            </a:r>
            <a:r>
              <a:rPr lang="zh-CN" altLang="en-US" b="1"/>
              <a:t>目标），不久病死了。后来就再没有探寻（通往桃花源的）路的人了。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图片桃花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WordArt 3"/>
          <p:cNvSpPr>
            <a:spLocks noChangeArrowheads="1" noChangeShapeType="1"/>
          </p:cNvSpPr>
          <p:nvPr/>
        </p:nvSpPr>
        <p:spPr bwMode="auto">
          <a:xfrm>
            <a:off x="1116013" y="1412875"/>
            <a:ext cx="6840537" cy="2608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zh-CN" altLang="en-US" sz="3600" kern="10">
                <a:ln w="3810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三读课文</a:t>
            </a:r>
            <a:r>
              <a:rPr lang="en-US" altLang="zh-CN" sz="3600" kern="10">
                <a:ln w="3810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,</a:t>
            </a:r>
            <a:r>
              <a:rPr lang="zh-CN" altLang="en-US" sz="3600" kern="10">
                <a:ln w="3810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复述故事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图片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366125" y="4460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-19050"/>
            <a:ext cx="3535363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彩云" panose="02010800040101010101" pitchFamily="2" charset="-122"/>
              </a:rPr>
              <a:t>渔人的行踪：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736725" y="8270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395288" y="765175"/>
            <a:ext cx="3346450" cy="1655763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7200">
              <a:latin typeface="Times New Roman" panose="02020603050405020304" pitchFamily="18" charset="0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23850" y="2924175"/>
            <a:ext cx="4449763" cy="1655763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7200">
              <a:latin typeface="Times New Roman" panose="02020603050405020304" pitchFamily="18" charset="0"/>
            </a:endParaRP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2916238" y="4652963"/>
            <a:ext cx="3346450" cy="1655762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7200">
              <a:latin typeface="Times New Roman" panose="02020603050405020304" pitchFamily="18" charset="0"/>
            </a:endParaRP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5645150" y="1676400"/>
            <a:ext cx="3498850" cy="1655763"/>
          </a:xfrm>
          <a:prstGeom prst="smileyFace">
            <a:avLst>
              <a:gd name="adj" fmla="val -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7200">
              <a:latin typeface="Times New Roman" panose="02020603050405020304" pitchFamily="18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8925" y="24272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 rot="19860000">
            <a:off x="828675" y="4652963"/>
            <a:ext cx="1763713" cy="2046287"/>
          </a:xfrm>
          <a:prstGeom prst="curvedRightArrow">
            <a:avLst>
              <a:gd name="adj1" fmla="val 25450"/>
              <a:gd name="adj2" fmla="val 25450"/>
              <a:gd name="adj3" fmla="val 35926"/>
            </a:avLst>
          </a:prstGeom>
          <a:solidFill>
            <a:srgbClr val="FF0000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0" y="2209800"/>
            <a:ext cx="1295400" cy="1600200"/>
          </a:xfrm>
          <a:prstGeom prst="curvedRightArrow">
            <a:avLst>
              <a:gd name="adj1" fmla="val 24706"/>
              <a:gd name="adj2" fmla="val 49412"/>
              <a:gd name="adj3" fmla="val 33333"/>
            </a:avLst>
          </a:prstGeom>
          <a:solidFill>
            <a:srgbClr val="FF0000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146925" y="57800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470525" y="41036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91" name="Tree"/>
          <p:cNvSpPr>
            <a:spLocks noEditPoints="1" noChangeArrowheads="1"/>
          </p:cNvSpPr>
          <p:nvPr/>
        </p:nvSpPr>
        <p:spPr bwMode="auto">
          <a:xfrm rot="1080000">
            <a:off x="6372225" y="3429000"/>
            <a:ext cx="1295400" cy="1828800"/>
          </a:xfrm>
          <a:custGeom>
            <a:avLst/>
            <a:gdLst>
              <a:gd name="G0" fmla="+- 0 0 0"/>
              <a:gd name="G1" fmla="*/ 21600 1 3"/>
              <a:gd name="G2" fmla="*/ 21600 2 3"/>
              <a:gd name="G3" fmla="+- 21600 0 0"/>
              <a:gd name="T0" fmla="*/ 10800 w 21600"/>
              <a:gd name="T1" fmla="*/ 0 h 21600"/>
              <a:gd name="T2" fmla="*/ 6171 w 21600"/>
              <a:gd name="T3" fmla="*/ 7200 h 21600"/>
              <a:gd name="T4" fmla="*/ 3086 w 21600"/>
              <a:gd name="T5" fmla="*/ 14400 h 21600"/>
              <a:gd name="T6" fmla="*/ 0 w 21600"/>
              <a:gd name="T7" fmla="*/ 21600 h 21600"/>
              <a:gd name="T8" fmla="*/ 15429 w 21600"/>
              <a:gd name="T9" fmla="*/ 7200 h 21600"/>
              <a:gd name="T10" fmla="*/ 18514 w 21600"/>
              <a:gd name="T11" fmla="*/ 14400 h 21600"/>
              <a:gd name="T12" fmla="*/ 21600 w 21600"/>
              <a:gd name="T13" fmla="*/ 216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21600"/>
                </a:moveTo>
                <a:lnTo>
                  <a:pt x="9257" y="216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21600"/>
                </a:lnTo>
                <a:lnTo>
                  <a:pt x="21600" y="21600"/>
                </a:lnTo>
                <a:lnTo>
                  <a:pt x="12343" y="14400"/>
                </a:lnTo>
                <a:lnTo>
                  <a:pt x="18514" y="14400"/>
                </a:lnTo>
                <a:lnTo>
                  <a:pt x="12343" y="7200"/>
                </a:lnTo>
                <a:lnTo>
                  <a:pt x="15429" y="7200"/>
                </a:lnTo>
                <a:lnTo>
                  <a:pt x="10800" y="0"/>
                </a:lnTo>
                <a:lnTo>
                  <a:pt x="6171" y="7200"/>
                </a:lnTo>
                <a:lnTo>
                  <a:pt x="9257" y="7200"/>
                </a:lnTo>
                <a:lnTo>
                  <a:pt x="3086" y="14400"/>
                </a:lnTo>
                <a:lnTo>
                  <a:pt x="9257" y="14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775325" y="141288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4191000" y="0"/>
            <a:ext cx="2286000" cy="1828800"/>
          </a:xfrm>
          <a:prstGeom prst="cloudCallout">
            <a:avLst>
              <a:gd name="adj1" fmla="val 74653"/>
              <a:gd name="adj2" fmla="val 36981"/>
            </a:avLst>
          </a:prstGeom>
          <a:solidFill>
            <a:srgbClr val="0AC60A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zh-CN" altLang="en-US" sz="7200">
              <a:solidFill>
                <a:srgbClr val="EC08D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319588" y="381000"/>
            <a:ext cx="1917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i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为什么</a:t>
            </a:r>
          </a:p>
          <a:p>
            <a:pPr algn="ctr"/>
            <a:r>
              <a:rPr lang="zh-CN" altLang="en-US" sz="3200" b="1" i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寻不到？ 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1166813" y="1323975"/>
            <a:ext cx="2592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发现桃花源 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468313" y="3573463"/>
            <a:ext cx="396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进入、访问桃花源 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203575" y="5373688"/>
            <a:ext cx="2592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离开桃花源 </a:t>
            </a: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6043613" y="2238375"/>
            <a:ext cx="2592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再寻桃花源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2" grpId="0" animBg="1" autoUpdateAnimBg="0"/>
      <p:bldP spid="24583" grpId="0" animBg="1" autoUpdateAnimBg="0"/>
      <p:bldP spid="24584" grpId="0" bldLvl="0" animBg="1" autoUpdateAnimBg="0"/>
      <p:bldP spid="24585" grpId="0" animBg="1" autoUpdateAnimBg="0"/>
      <p:bldP spid="24587" grpId="0" animBg="1"/>
      <p:bldP spid="24588" grpId="0" animBg="1"/>
      <p:bldP spid="24591" grpId="0" animBg="1"/>
      <p:bldP spid="24593" grpId="0" animBg="1" autoUpdateAnimBg="0"/>
      <p:bldP spid="24594" grpId="0" autoUpdateAnimBg="0"/>
      <p:bldP spid="24595" grpId="0" autoUpdateAnimBg="0"/>
      <p:bldP spid="24596" grpId="0" autoUpdateAnimBg="0"/>
      <p:bldP spid="24597" grpId="0" autoUpdateAnimBg="0"/>
      <p:bldP spid="2459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图片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7950" y="1341438"/>
            <a:ext cx="8820150" cy="3125787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>
                <a:solidFill>
                  <a:schemeClr val="bg1"/>
                </a:solidFill>
                <a:latin typeface="Times New Roman" panose="02020603050405020304" pitchFamily="18" charset="0"/>
              </a:rPr>
              <a:t>    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一则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，给桃花源笼罩了一种神秘色彩。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    二则，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桃花源本来就是虚构的，它是作者追求的一种美好境界，一种对现实生活不满的精神寄托。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再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寻不到也暗示了桃花源的虚构性。</a:t>
            </a:r>
            <a:r>
              <a:rPr lang="en-US" altLang="zh-CN" sz="3600" u="sng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24075" y="2205038"/>
            <a:ext cx="57912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9600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琥珀" panose="02010800040101010101" pitchFamily="2" charset="-122"/>
              </a:rPr>
              <a:t>世外桃源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7993062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ea typeface="隶书" panose="02010509060101010101" pitchFamily="49" charset="-122"/>
              </a:rPr>
              <a:t>从课文题目中，你能联</a:t>
            </a:r>
            <a:br>
              <a:rPr lang="zh-CN" altLang="en-US" sz="6000" b="1">
                <a:solidFill>
                  <a:srgbClr val="FF0000"/>
                </a:solidFill>
                <a:ea typeface="隶书" panose="02010509060101010101" pitchFamily="49" charset="-122"/>
              </a:rPr>
            </a:br>
            <a:r>
              <a:rPr lang="zh-CN" altLang="en-US" sz="6000" b="1">
                <a:solidFill>
                  <a:srgbClr val="FF0000"/>
                </a:solidFill>
                <a:ea typeface="隶书" panose="02010509060101010101" pitchFamily="49" charset="-122"/>
              </a:rPr>
              <a:t>想到一个什么成语？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44575" y="3860800"/>
            <a:ext cx="705485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ea typeface="隶书" panose="02010509060101010101" pitchFamily="49" charset="-122"/>
              </a:rPr>
              <a:t>原指与现实社会隔绝、生活安乐的理想境界。后借指环境幽静，生活安逸的地方或幻想中的美好世界。</a:t>
            </a:r>
            <a:endParaRPr lang="zh-CN" altLang="en-US" sz="4000"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1" autoUpdateAnimBg="0"/>
      <p:bldP spid="8195" grpId="0" autoUpdateAnimBg="0"/>
      <p:bldP spid="819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17013" cy="683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2205038"/>
            <a:ext cx="9396413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/>
              <a:t>1</a:t>
            </a:r>
            <a:r>
              <a:rPr lang="zh-CN" altLang="en-US" sz="3200" b="1"/>
              <a:t>、渔人是怎么发现桃花源的？</a:t>
            </a:r>
          </a:p>
          <a:p>
            <a:r>
              <a:rPr lang="en-US" altLang="zh-CN" sz="3200" b="1">
                <a:latin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</a:rPr>
              <a:t>、桃花林的自然景色如何？渔人有什么样的感受？</a:t>
            </a:r>
          </a:p>
          <a:p>
            <a:r>
              <a:rPr lang="en-US" altLang="zh-CN" sz="3200" b="1"/>
              <a:t>3</a:t>
            </a:r>
            <a:r>
              <a:rPr lang="zh-CN" altLang="en-US" sz="3200" b="1"/>
              <a:t>、渔人是如何进入桃花源的？ </a:t>
            </a:r>
          </a:p>
          <a:p>
            <a:r>
              <a:rPr lang="en-US" altLang="zh-CN" sz="3200" b="1"/>
              <a:t>4</a:t>
            </a:r>
            <a:r>
              <a:rPr lang="zh-CN" altLang="en-US" sz="3200" b="1"/>
              <a:t>、渔人入山后，看到了怎样的图景？ </a:t>
            </a:r>
            <a:endParaRPr lang="zh-CN" altLang="en-US" sz="2000" b="1"/>
          </a:p>
          <a:p>
            <a:r>
              <a:rPr lang="en-US" altLang="zh-CN" sz="3200" b="1"/>
              <a:t>5</a:t>
            </a:r>
            <a:r>
              <a:rPr lang="zh-CN" altLang="en-US" sz="3200" b="1"/>
              <a:t>、桃花源中的人是如何对待这位不速之客的？ </a:t>
            </a:r>
          </a:p>
          <a:p>
            <a:r>
              <a:rPr lang="en-US" altLang="zh-CN" sz="3200" b="1"/>
              <a:t>6</a:t>
            </a:r>
            <a:r>
              <a:rPr lang="zh-CN" altLang="en-US" sz="3200" b="1"/>
              <a:t>、渔人一一为具言所闻，桃源人为什么“皆叹惋”？ </a:t>
            </a:r>
          </a:p>
          <a:p>
            <a:r>
              <a:rPr lang="en-US" altLang="zh-CN" sz="3200" b="1"/>
              <a:t>7</a:t>
            </a:r>
            <a:r>
              <a:rPr lang="zh-CN" altLang="en-US" sz="3200" b="1"/>
              <a:t>、渔人离开桃花源时做了什么事？</a:t>
            </a:r>
          </a:p>
          <a:p>
            <a:r>
              <a:rPr lang="en-US" altLang="zh-CN" sz="3200" b="1"/>
              <a:t>8</a:t>
            </a:r>
            <a:r>
              <a:rPr lang="zh-CN" altLang="en-US" sz="3200" b="1"/>
              <a:t>、人们去寻找桃花源，找到了吗？文中怎么说的</a:t>
            </a:r>
            <a:r>
              <a:rPr lang="en-US" altLang="zh-CN" sz="3200" b="1"/>
              <a:t>?</a:t>
            </a:r>
          </a:p>
          <a:p>
            <a:endParaRPr lang="zh-CN" altLang="en-US" sz="3200" b="1"/>
          </a:p>
        </p:txBody>
      </p:sp>
      <p:sp>
        <p:nvSpPr>
          <p:cNvPr id="26628" name="WordArt 4"/>
          <p:cNvSpPr>
            <a:spLocks noChangeArrowheads="1" noChangeShapeType="1"/>
          </p:cNvSpPr>
          <p:nvPr/>
        </p:nvSpPr>
        <p:spPr bwMode="auto">
          <a:xfrm>
            <a:off x="468313" y="981075"/>
            <a:ext cx="7056437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75000"/>
                    </a:srgbClr>
                  </a:outerShdw>
                </a:effectLst>
                <a:latin typeface="宋体" panose="02010600030101010101" pitchFamily="2" charset="-122"/>
              </a:rPr>
              <a:t>感知文意，合作探究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66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23850" y="620713"/>
            <a:ext cx="8785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、渔人是怎么发现桃花源的？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11188" y="1268413"/>
            <a:ext cx="76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缘溪行，忘路之远近，忽逢桃花林。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52413" y="1773238"/>
            <a:ext cx="84978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、桃花林中的自然景色如何？渔人的感受？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11188" y="2420938"/>
            <a:ext cx="482441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夹岸数百步，中无杂树，芳草鲜美，落英缤纷。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250825" y="188913"/>
            <a:ext cx="609600" cy="533400"/>
          </a:xfrm>
          <a:prstGeom prst="sun">
            <a:avLst>
              <a:gd name="adj" fmla="val 25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95288" y="3644900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、渔人是如何进入桃花源的？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39750" y="4149725"/>
            <a:ext cx="76327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E50303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林尽水源，便得一山。山有小口，仿佛若有光。便舍船，从口入。初极狭，才通人。复行数十步，豁然开朗</a:t>
            </a:r>
            <a:r>
              <a:rPr lang="zh-CN" altLang="en-US" sz="3600" b="1">
                <a:solidFill>
                  <a:srgbClr val="E50303"/>
                </a:solidFill>
                <a:latin typeface="Verdana" panose="020B0604030504040204" pitchFamily="34" charset="0"/>
              </a:rPr>
              <a:t>。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387850" y="5876925"/>
            <a:ext cx="4756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（曲折、隐蔽、幽深）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219700" y="2420938"/>
            <a:ext cx="30241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甚异之，</a:t>
            </a:r>
            <a:r>
              <a:rPr lang="en-US" altLang="zh-CN" sz="3200" b="1"/>
              <a:t>···</a:t>
            </a:r>
            <a:r>
              <a:rPr lang="zh-CN" altLang="en-US" sz="3200" b="1"/>
              <a:t>欲穷其林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3" grpId="0" autoUpdateAnimBg="0"/>
      <p:bldP spid="27656" grpId="0" autoUpdateAnimBg="0"/>
      <p:bldP spid="27657" grpId="0" autoUpdateAnimBg="0"/>
      <p:bldP spid="2765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95288" y="476250"/>
            <a:ext cx="698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、渔人入山后，看到了怎样的图景？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11188" y="981075"/>
            <a:ext cx="76327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土地平旷，屋舍俨然，有良田美池桑竹之属，阡陌交通，鸡犬相闻。</a:t>
            </a:r>
            <a:endParaRPr lang="zh-CN" altLang="en-US" sz="6000" b="1">
              <a:solidFill>
                <a:srgbClr val="FF00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7338" y="3933825"/>
            <a:ext cx="88566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、桃花源中的人是如何对待这位不速之客的？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68313" y="4437063"/>
            <a:ext cx="81375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便要还家，设酒杀鸡作食，村中闻有此人，咸来问讯。</a:t>
            </a:r>
            <a:r>
              <a:rPr lang="zh-CN" altLang="en-US" sz="3600" b="1">
                <a:solidFill>
                  <a:schemeClr val="accent2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余人各复延至其家，皆出酒食。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0" y="0"/>
            <a:ext cx="609600" cy="533400"/>
          </a:xfrm>
          <a:prstGeom prst="smileyFace">
            <a:avLst>
              <a:gd name="adj" fmla="val 4653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sz="2400">
              <a:solidFill>
                <a:srgbClr val="FF99CC"/>
              </a:solidFill>
              <a:latin typeface="Verdana" panose="020B0604030504040204" pitchFamily="34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11188" y="2060575"/>
            <a:ext cx="81930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隶书" panose="02010509060101010101" pitchFamily="49" charset="-122"/>
              </a:rPr>
              <a:t>其中往来种作，男女衣着，悉如外人，黄发垂髫，并怡然自乐。</a:t>
            </a:r>
          </a:p>
          <a:p>
            <a:endParaRPr lang="zh-CN" altLang="en-US" sz="3600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339975" y="3141663"/>
            <a:ext cx="4899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ea typeface="隶书" panose="02010509060101010101" pitchFamily="49" charset="-122"/>
              </a:rPr>
              <a:t>（人们生活安乐幸福） 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043113" y="5589588"/>
            <a:ext cx="52308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BD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（民风淳朴、热情好客）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6732588" y="1484313"/>
            <a:ext cx="223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</a:rPr>
              <a:t>环境优美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7" grpId="0" autoUpdateAnimBg="0"/>
      <p:bldP spid="28679" grpId="0" autoUpdateAnimBg="0"/>
      <p:bldP spid="28680" grpId="0" autoUpdateAnimBg="0"/>
      <p:bldP spid="28681" grpId="0" autoUpdateAnimBg="0"/>
      <p:bldP spid="2868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4213" y="620713"/>
            <a:ext cx="7543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、渔人一一为具言所闻，桃源人为什么</a:t>
            </a:r>
            <a:r>
              <a:rPr lang="zh-CN" altLang="en-US" sz="3200" b="1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皆叹惋</a:t>
            </a:r>
            <a:r>
              <a:rPr lang="zh-CN" altLang="en-US" sz="3200" b="1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？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971550" y="1844675"/>
            <a:ext cx="6934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桃源外的世界如此动乱，黑暗；桃源外的人不能过上安定和平的生活。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39750" y="3644900"/>
            <a:ext cx="69373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7</a:t>
            </a:r>
            <a:r>
              <a:rPr lang="zh-CN" altLang="en-US" sz="3200" b="1"/>
              <a:t>、渔人是离开桃花源时做了什么事？</a:t>
            </a:r>
          </a:p>
          <a:p>
            <a:endParaRPr lang="zh-CN" alt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042988" y="4221163"/>
            <a:ext cx="7129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ea typeface="隶书" panose="02010509060101010101" pitchFamily="49" charset="-122"/>
              </a:rPr>
              <a:t>处处志之。</a:t>
            </a:r>
            <a:endParaRPr lang="zh-CN" altLang="en-US" sz="3600">
              <a:ea typeface="隶书" panose="02010509060101010101" pitchFamily="49" charset="-122"/>
            </a:endParaRP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179388" y="260350"/>
            <a:ext cx="609600" cy="6096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sz="2400">
              <a:solidFill>
                <a:srgbClr val="FF99CC"/>
              </a:solidFill>
              <a:latin typeface="Verdana" panose="020B0604030504040204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23850" y="4797425"/>
            <a:ext cx="86407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8</a:t>
            </a:r>
            <a:r>
              <a:rPr lang="zh-CN" altLang="en-US" sz="3200" b="1"/>
              <a:t>、人们去寻找桃花源，找到了吗？文中怎么说的</a:t>
            </a:r>
            <a:r>
              <a:rPr lang="en-US" altLang="zh-CN" sz="3200" b="1"/>
              <a:t>?</a:t>
            </a:r>
            <a:endParaRPr lang="zh-CN" altLang="en-US" sz="3200" b="1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476375" y="5516563"/>
            <a:ext cx="6696075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太守即遣人随其往，寻向所志，遂迷，不复得路。</a:t>
            </a:r>
          </a:p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南阳刘子骥</a:t>
            </a:r>
            <a:r>
              <a:rPr lang="en-US" altLang="zh-CN" sz="2400" b="1">
                <a:solidFill>
                  <a:srgbClr val="FF0000"/>
                </a:solidFill>
              </a:rPr>
              <a:t>·······</a:t>
            </a:r>
            <a:r>
              <a:rPr lang="zh-CN" altLang="en-US" sz="2400" b="1">
                <a:solidFill>
                  <a:srgbClr val="FF0000"/>
                </a:solidFill>
              </a:rPr>
              <a:t>未果</a:t>
            </a:r>
            <a:r>
              <a:rPr lang="en-US" altLang="zh-CN" sz="2400" b="1">
                <a:solidFill>
                  <a:srgbClr val="FF0000"/>
                </a:solidFill>
              </a:rPr>
              <a:t>······</a:t>
            </a:r>
            <a:r>
              <a:rPr lang="zh-CN" altLang="en-US" sz="2400" b="1">
                <a:solidFill>
                  <a:srgbClr val="FF0000"/>
                </a:solidFill>
              </a:rPr>
              <a:t>后遂无问津者。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1" grpId="0" autoUpdateAnimBg="0"/>
      <p:bldP spid="2970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23" name="Picture 3" descr="2002121316386705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295400" y="914400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200" b="1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066800" y="1524000"/>
            <a:ext cx="716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hlink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　</a:t>
            </a:r>
            <a:endParaRPr lang="zh-CN" altLang="en-US" sz="4000" b="1">
              <a:solidFill>
                <a:srgbClr val="FF33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887538" y="620713"/>
            <a:ext cx="5205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527175" y="2354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11188" y="765175"/>
            <a:ext cx="8208962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9600" b="1">
                <a:solidFill>
                  <a:srgbClr val="00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文中的桃花源是个什么样的地方 </a:t>
            </a:r>
            <a:r>
              <a:rPr lang="en-US" altLang="zh-CN" sz="9600" b="1">
                <a:solidFill>
                  <a:srgbClr val="00339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1747" name="Picture 3" descr="2002121316386705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95400" y="914400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200" b="1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066800" y="1524000"/>
            <a:ext cx="716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hlink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　</a:t>
            </a:r>
            <a:endParaRPr lang="zh-CN" altLang="en-US" sz="4000" b="1">
              <a:solidFill>
                <a:srgbClr val="FF33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527175" y="2354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887538" y="24257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95288" y="908050"/>
            <a:ext cx="8459787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桃花源是个</a:t>
            </a:r>
            <a:r>
              <a:rPr lang="zh-CN" altLang="en-US" sz="8000" b="1" i="1" u="sng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风景优美、民风淳朴、和平安宁</a:t>
            </a:r>
            <a:r>
              <a:rPr lang="zh-CN" altLang="en-US" sz="8000" b="1" u="sng">
                <a:solidFill>
                  <a:srgbClr val="0000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的理想社会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39750" y="1052513"/>
            <a:ext cx="8064500" cy="4781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全文以武陵渔人进出桃源的行踪为线索，描绘了一个环境优美，民风淳朴，和平安宁的世外桃源</a:t>
            </a:r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，表现了作者对黑暗社会现实的不满，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对自由美好的生活的向往，寄托了自己的政治理想，反映了广大人民的意愿。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0" y="260350"/>
            <a:ext cx="23272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小结</a:t>
            </a:r>
            <a:r>
              <a:rPr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：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6600"/>
                </a:solidFill>
                <a:ea typeface="隶书" panose="02010509060101010101" pitchFamily="49" charset="-122"/>
              </a:rPr>
              <a:t>古今异义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900113" y="2997200"/>
            <a:ext cx="29733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</a:rPr>
              <a:t>2</a:t>
            </a:r>
            <a:r>
              <a:rPr lang="zh-CN" altLang="en-US" sz="3600" b="1">
                <a:solidFill>
                  <a:srgbClr val="000000"/>
                </a:solidFill>
              </a:rPr>
              <a:t>、芳草</a:t>
            </a:r>
            <a:r>
              <a:rPr lang="zh-CN" altLang="en-US" sz="3600" b="1">
                <a:solidFill>
                  <a:srgbClr val="FF0000"/>
                </a:solidFill>
              </a:rPr>
              <a:t>鲜美</a:t>
            </a:r>
          </a:p>
          <a:p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635375" y="4149725"/>
            <a:ext cx="23764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滋味好。</a:t>
            </a:r>
            <a:endParaRPr lang="zh-CN" altLang="en-US" sz="3200" b="1">
              <a:sym typeface="Wingdings" panose="05000000000000000000" pitchFamily="2" charset="2"/>
            </a:endParaRPr>
          </a:p>
          <a:p>
            <a:endParaRPr lang="zh-CN" altLang="en-US" sz="2800" b="1">
              <a:solidFill>
                <a:schemeClr val="accent2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827088" y="1268413"/>
            <a:ext cx="227330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</a:rPr>
              <a:t>1</a:t>
            </a:r>
            <a:r>
              <a:rPr lang="zh-CN" altLang="en-US" sz="3600" b="1">
                <a:solidFill>
                  <a:srgbClr val="000000"/>
                </a:solidFill>
              </a:rPr>
              <a:t>、</a:t>
            </a:r>
            <a:r>
              <a:rPr lang="zh-CN" altLang="en-US" sz="3600" b="1">
                <a:solidFill>
                  <a:srgbClr val="FF0000"/>
                </a:solidFill>
              </a:rPr>
              <a:t>缘</a:t>
            </a:r>
            <a:r>
              <a:rPr lang="zh-CN" altLang="en-US" sz="3600" b="1">
                <a:solidFill>
                  <a:srgbClr val="000000"/>
                </a:solidFill>
              </a:rPr>
              <a:t>溪行</a:t>
            </a:r>
            <a:endParaRPr lang="zh-CN" altLang="en-US" sz="3600" b="1">
              <a:solidFill>
                <a:srgbClr val="FF0000"/>
              </a:solidFill>
            </a:endParaRPr>
          </a:p>
          <a:p>
            <a:endParaRPr lang="zh-CN" altLang="en-US" sz="3200" b="1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276600" y="2420938"/>
            <a:ext cx="37814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缘故、缘分。</a:t>
            </a:r>
            <a:endParaRPr lang="zh-CN" altLang="en-US" sz="3200" b="1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971550" y="4508500"/>
            <a:ext cx="2400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</a:rPr>
              <a:t>3</a:t>
            </a:r>
            <a:r>
              <a:rPr lang="zh-CN" altLang="en-US" sz="3600" b="1">
                <a:solidFill>
                  <a:srgbClr val="000000"/>
                </a:solidFill>
              </a:rPr>
              <a:t>、说</a:t>
            </a:r>
            <a:r>
              <a:rPr lang="zh-CN" altLang="en-US" sz="3600" b="1">
                <a:solidFill>
                  <a:srgbClr val="FF0000"/>
                </a:solidFill>
              </a:rPr>
              <a:t>如此 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3492500" y="5516563"/>
            <a:ext cx="2520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这样。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1258888" y="2205038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缘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051050" y="2205038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195513" y="3789363"/>
            <a:ext cx="304800" cy="719137"/>
          </a:xfrm>
          <a:prstGeom prst="leftBrace">
            <a:avLst>
              <a:gd name="adj1" fmla="val 1966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2195513" y="5300663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116013" y="3860800"/>
            <a:ext cx="1101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鲜美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1116013" y="5300663"/>
            <a:ext cx="1101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如此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2124075" y="1916113"/>
            <a:ext cx="1408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2124075" y="2420938"/>
            <a:ext cx="1408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2484438" y="3573463"/>
            <a:ext cx="1408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2484438" y="4076700"/>
            <a:ext cx="14081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2268538" y="5084763"/>
            <a:ext cx="1408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2268538" y="5516563"/>
            <a:ext cx="1408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3348038" y="1916113"/>
            <a:ext cx="221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沿，沿着。</a:t>
            </a:r>
          </a:p>
          <a:p>
            <a:endParaRPr lang="zh-CN" altLang="en-US" sz="2800"/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3635375" y="3573463"/>
            <a:ext cx="2622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鲜艳美丽。　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3492500" y="5108575"/>
            <a:ext cx="1928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</a:rPr>
              <a:t>像这样。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utoUpdateAnimBg="0"/>
      <p:bldP spid="33799" grpId="0" autoUpdateAnimBg="0"/>
      <p:bldP spid="33801" grpId="0" autoUpdateAnimBg="0"/>
      <p:bldP spid="33814" grpId="0" autoUpdateAnimBg="0"/>
      <p:bldP spid="33815" grpId="0" autoUpdateAnimBg="0"/>
      <p:bldP spid="3381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6600"/>
                </a:solidFill>
                <a:ea typeface="隶书" panose="02010509060101010101" pitchFamily="49" charset="-122"/>
              </a:rPr>
              <a:t>古今异义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79388" y="1268413"/>
            <a:ext cx="29733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4</a:t>
            </a:r>
            <a:r>
              <a:rPr lang="zh-CN" altLang="en-US" sz="3600">
                <a:solidFill>
                  <a:srgbClr val="000000"/>
                </a:solidFill>
              </a:rPr>
              <a:t>、阡陌</a:t>
            </a:r>
            <a:r>
              <a:rPr lang="zh-CN" altLang="en-US" sz="3600">
                <a:solidFill>
                  <a:srgbClr val="FF0000"/>
                </a:solidFill>
              </a:rPr>
              <a:t>交通</a:t>
            </a: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84438" y="2276475"/>
            <a:ext cx="640873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运输和邮电事业的总称。</a:t>
            </a:r>
          </a:p>
          <a:p>
            <a:endParaRPr lang="zh-CN" altLang="en-US" sz="2800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79388" y="2852738"/>
            <a:ext cx="50101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5</a:t>
            </a:r>
            <a:r>
              <a:rPr lang="zh-CN" altLang="en-US" sz="3600">
                <a:solidFill>
                  <a:srgbClr val="000000"/>
                </a:solidFill>
              </a:rPr>
              <a:t>、率</a:t>
            </a:r>
            <a:r>
              <a:rPr lang="zh-CN" altLang="en-US" sz="3600">
                <a:solidFill>
                  <a:srgbClr val="FF0000"/>
                </a:solidFill>
              </a:rPr>
              <a:t>妻子</a:t>
            </a:r>
            <a:r>
              <a:rPr lang="zh-CN" altLang="en-US" sz="3600">
                <a:solidFill>
                  <a:srgbClr val="000000"/>
                </a:solidFill>
              </a:rPr>
              <a:t>邑人来此</a:t>
            </a:r>
            <a:r>
              <a:rPr lang="zh-CN" altLang="en-US" sz="3600">
                <a:solidFill>
                  <a:srgbClr val="FF0000"/>
                </a:solidFill>
              </a:rPr>
              <a:t>绝境</a:t>
            </a:r>
          </a:p>
          <a:p>
            <a:endParaRPr lang="zh-CN" altLang="en-US" sz="3200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013450" y="3933825"/>
            <a:ext cx="302418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没有出路的境地。</a:t>
            </a:r>
          </a:p>
          <a:p>
            <a:endParaRPr lang="zh-CN" altLang="en-US" b="1">
              <a:solidFill>
                <a:schemeClr val="accent2"/>
              </a:solidFill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179388" y="4437063"/>
            <a:ext cx="54673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6</a:t>
            </a:r>
            <a:r>
              <a:rPr lang="zh-CN" altLang="en-US" sz="3600">
                <a:solidFill>
                  <a:srgbClr val="000000"/>
                </a:solidFill>
              </a:rPr>
              <a:t>、乃不知有汉，</a:t>
            </a:r>
            <a:r>
              <a:rPr lang="zh-CN" altLang="en-US" sz="3600">
                <a:solidFill>
                  <a:srgbClr val="FF0000"/>
                </a:solidFill>
              </a:rPr>
              <a:t>无论</a:t>
            </a:r>
            <a:r>
              <a:rPr lang="zh-CN" altLang="en-US" sz="3600">
                <a:solidFill>
                  <a:srgbClr val="000000"/>
                </a:solidFill>
              </a:rPr>
              <a:t>魏晋</a:t>
            </a:r>
            <a:endParaRPr lang="zh-CN" altLang="en-US" sz="3600"/>
          </a:p>
          <a:p>
            <a:endParaRPr lang="zh-CN" altLang="en-US" sz="3200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339975" y="5589588"/>
            <a:ext cx="4860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是表条件关系的关联词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19113" y="2138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592138" y="2079625"/>
            <a:ext cx="898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交通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1547813" y="1844675"/>
            <a:ext cx="1255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1547813" y="2276475"/>
            <a:ext cx="1255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95288" y="3357563"/>
            <a:ext cx="13065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妻子</a:t>
            </a:r>
            <a:r>
              <a:rPr lang="zh-CN" altLang="en-US" sz="3200" b="1">
                <a:solidFill>
                  <a:srgbClr val="FF0000"/>
                </a:solidFill>
              </a:rPr>
              <a:t>，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395288" y="3933825"/>
            <a:ext cx="1255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绝境，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5940425" y="3429000"/>
            <a:ext cx="3028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专指男子的配偶。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1384300" y="3376613"/>
            <a:ext cx="1255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5775325" y="31464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5076825" y="4025900"/>
            <a:ext cx="1017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</a:t>
            </a:r>
            <a:r>
              <a:rPr lang="en-US" altLang="zh-CN" sz="2800" b="1">
                <a:solidFill>
                  <a:srgbClr val="CC00FF"/>
                </a:solidFill>
              </a:rPr>
              <a:t>: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2268538" y="4005263"/>
            <a:ext cx="304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与世隔绝的地方；</a:t>
            </a: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1403350" y="3954463"/>
            <a:ext cx="13541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 </a:t>
            </a:r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5003800" y="3449638"/>
            <a:ext cx="1017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</a:t>
            </a:r>
            <a:r>
              <a:rPr lang="en-US" altLang="zh-CN" sz="2800" b="1">
                <a:solidFill>
                  <a:srgbClr val="CC00FF"/>
                </a:solidFill>
              </a:rPr>
              <a:t>:</a:t>
            </a: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1455738" y="22828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4840" name="AutoShape 24"/>
          <p:cNvSpPr>
            <a:spLocks/>
          </p:cNvSpPr>
          <p:nvPr/>
        </p:nvSpPr>
        <p:spPr bwMode="auto">
          <a:xfrm>
            <a:off x="1476375" y="2060575"/>
            <a:ext cx="88900" cy="719138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250825" y="5373688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无论</a:t>
            </a: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1331913" y="5084763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1331913" y="5589588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166813" y="53784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4845" name="AutoShape 29"/>
          <p:cNvSpPr>
            <a:spLocks/>
          </p:cNvSpPr>
          <p:nvPr/>
        </p:nvSpPr>
        <p:spPr bwMode="auto">
          <a:xfrm>
            <a:off x="1258888" y="5300663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2339975" y="3357563"/>
            <a:ext cx="2673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指妻子和儿女；</a:t>
            </a:r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2627313" y="1844675"/>
            <a:ext cx="1962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交错相通　</a:t>
            </a: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2411413" y="5084763"/>
            <a:ext cx="35290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不用说、更不用说</a:t>
            </a:r>
          </a:p>
          <a:p>
            <a:endParaRPr lang="zh-CN" altLang="en-US" sz="2800"/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utoUpdateAnimBg="0"/>
      <p:bldP spid="34823" grpId="0" autoUpdateAnimBg="0"/>
      <p:bldP spid="34825" grpId="0" autoUpdateAnimBg="0"/>
      <p:bldP spid="34832" grpId="0" autoUpdateAnimBg="0"/>
      <p:bldP spid="34836" grpId="0" autoUpdateAnimBg="0"/>
      <p:bldP spid="34846" grpId="0" autoUpdateAnimBg="0"/>
      <p:bldP spid="34847" grpId="0" autoUpdateAnimBg="0"/>
      <p:bldP spid="3484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3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6600"/>
                </a:solidFill>
                <a:ea typeface="隶书" panose="02010509060101010101" pitchFamily="49" charset="-122"/>
              </a:rPr>
              <a:t>古今异义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23850" y="2781300"/>
            <a:ext cx="41767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8</a:t>
            </a:r>
            <a:r>
              <a:rPr lang="zh-CN" altLang="en-US" sz="3600">
                <a:solidFill>
                  <a:srgbClr val="000000"/>
                </a:solidFill>
              </a:rPr>
              <a:t>、遂与</a:t>
            </a:r>
            <a:r>
              <a:rPr lang="zh-CN" altLang="en-US" sz="3600"/>
              <a:t>外人</a:t>
            </a:r>
            <a:r>
              <a:rPr lang="zh-CN" altLang="en-US" sz="3600">
                <a:solidFill>
                  <a:srgbClr val="FF0000"/>
                </a:solidFill>
              </a:rPr>
              <a:t>间隔</a:t>
            </a: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843213" y="3500438"/>
            <a:ext cx="30956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隔断，隔开。　 </a:t>
            </a:r>
          </a:p>
          <a:p>
            <a:endParaRPr lang="zh-CN" altLang="en-US" sz="2800" b="1">
              <a:solidFill>
                <a:schemeClr val="accent2"/>
              </a:solidFill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23850" y="1268413"/>
            <a:ext cx="59245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7</a:t>
            </a:r>
            <a:r>
              <a:rPr lang="zh-CN" altLang="en-US" sz="3600">
                <a:solidFill>
                  <a:srgbClr val="000000"/>
                </a:solidFill>
              </a:rPr>
              <a:t>、</a:t>
            </a:r>
            <a:r>
              <a:rPr lang="zh-CN" altLang="en-US" sz="3600"/>
              <a:t>村中闻有此人，咸来</a:t>
            </a:r>
            <a:r>
              <a:rPr lang="zh-CN" altLang="en-US" sz="3600">
                <a:solidFill>
                  <a:srgbClr val="FF0000"/>
                </a:solidFill>
              </a:rPr>
              <a:t>问讯</a:t>
            </a:r>
          </a:p>
          <a:p>
            <a:endParaRPr lang="zh-CN" altLang="en-US" sz="3200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2771775" y="1844675"/>
            <a:ext cx="2376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询问消息。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23850" y="4437063"/>
            <a:ext cx="45529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</a:rPr>
              <a:t>9</a:t>
            </a:r>
            <a:r>
              <a:rPr lang="zh-CN" altLang="en-US" sz="3600">
                <a:solidFill>
                  <a:srgbClr val="000000"/>
                </a:solidFill>
              </a:rPr>
              <a:t>、余人各复</a:t>
            </a:r>
            <a:r>
              <a:rPr lang="zh-CN" altLang="en-US" sz="3600">
                <a:solidFill>
                  <a:srgbClr val="FF0000"/>
                </a:solidFill>
              </a:rPr>
              <a:t>延</a:t>
            </a:r>
            <a:r>
              <a:rPr lang="zh-CN" altLang="en-US" sz="3600">
                <a:solidFill>
                  <a:srgbClr val="000000"/>
                </a:solidFill>
              </a:rPr>
              <a:t>至其家</a:t>
            </a:r>
            <a:endParaRPr lang="zh-CN" altLang="en-US" sz="3600"/>
          </a:p>
          <a:p>
            <a:endParaRPr lang="zh-CN" altLang="en-US" sz="3200"/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411413" y="5661025"/>
            <a:ext cx="338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延长，延伸。</a:t>
            </a:r>
          </a:p>
        </p:txBody>
      </p:sp>
      <p:sp>
        <p:nvSpPr>
          <p:cNvPr id="35850" name="AutoShape 10"/>
          <p:cNvSpPr>
            <a:spLocks/>
          </p:cNvSpPr>
          <p:nvPr/>
        </p:nvSpPr>
        <p:spPr bwMode="auto">
          <a:xfrm>
            <a:off x="1619250" y="2060575"/>
            <a:ext cx="88900" cy="719138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539750" y="2133600"/>
            <a:ext cx="1000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问讯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1692275" y="1844675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1692275" y="2349500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468313" y="3644900"/>
            <a:ext cx="1000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间隔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1671638" y="3376613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1619250" y="3860800"/>
            <a:ext cx="12557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611188" y="5334000"/>
            <a:ext cx="592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延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1455738" y="5103813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古义：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455738" y="5608638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FF"/>
                </a:solidFill>
              </a:rPr>
              <a:t>今义：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1384300" y="36512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5861" name="AutoShape 21"/>
          <p:cNvSpPr>
            <a:spLocks/>
          </p:cNvSpPr>
          <p:nvPr/>
        </p:nvSpPr>
        <p:spPr bwMode="auto">
          <a:xfrm>
            <a:off x="1547813" y="3644900"/>
            <a:ext cx="88900" cy="719138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62" name="AutoShape 22"/>
          <p:cNvSpPr>
            <a:spLocks/>
          </p:cNvSpPr>
          <p:nvPr/>
        </p:nvSpPr>
        <p:spPr bwMode="auto">
          <a:xfrm>
            <a:off x="1258888" y="5300663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2771775" y="2349500"/>
            <a:ext cx="20875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询问</a:t>
            </a:r>
            <a:endParaRPr lang="zh-CN" altLang="en-US" sz="2800"/>
          </a:p>
          <a:p>
            <a:endParaRPr lang="zh-CN" altLang="en-US" sz="2800"/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2824163" y="3879850"/>
            <a:ext cx="8985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距离</a:t>
            </a:r>
            <a:endParaRPr lang="zh-CN" altLang="en-US" sz="2800" b="1">
              <a:sym typeface="Wingdings" panose="05000000000000000000" pitchFamily="2" charset="2"/>
            </a:endParaRPr>
          </a:p>
          <a:p>
            <a:endParaRPr lang="zh-CN" altLang="en-US" sz="2800"/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2484438" y="5157788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</a:rPr>
              <a:t>邀请。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utoUpdateAnimBg="0"/>
      <p:bldP spid="35847" grpId="0" autoUpdateAnimBg="0"/>
      <p:bldP spid="35849" grpId="0" autoUpdateAnimBg="0"/>
      <p:bldP spid="35863" grpId="0" autoUpdateAnimBg="0"/>
      <p:bldP spid="35864" grpId="0" autoUpdateAnimBg="0"/>
      <p:bldP spid="3586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8208963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chemeClr val="accent2"/>
                </a:solidFill>
                <a:ea typeface="隶书" panose="02010509060101010101" pitchFamily="49" charset="-122"/>
              </a:rPr>
              <a:t>学习目标：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800" b="1">
                <a:solidFill>
                  <a:schemeClr val="accent2"/>
                </a:solidFill>
                <a:ea typeface="隶书" panose="02010509060101010101" pitchFamily="49" charset="-122"/>
              </a:rPr>
              <a:t>正确、流利地朗读课文。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800" b="1">
                <a:solidFill>
                  <a:schemeClr val="accent2"/>
                </a:solidFill>
                <a:ea typeface="隶书" panose="02010509060101010101" pitchFamily="49" charset="-122"/>
              </a:rPr>
              <a:t>积累文言词语。</a:t>
            </a:r>
            <a:r>
              <a:rPr lang="zh-CN" altLang="en-US" sz="800" b="1">
                <a:solidFill>
                  <a:schemeClr val="bg1"/>
                </a:solidFill>
                <a:ea typeface="隶书" panose="02010509060101010101" pitchFamily="49" charset="-122"/>
              </a:rPr>
              <a:t> 组卷网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800" b="1">
                <a:solidFill>
                  <a:schemeClr val="accent2"/>
                </a:solidFill>
                <a:ea typeface="隶书" panose="02010509060101010101" pitchFamily="49" charset="-122"/>
              </a:rPr>
              <a:t>研读课文，整体把握文章。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800" b="1">
                <a:solidFill>
                  <a:schemeClr val="accent2"/>
                </a:solidFill>
                <a:ea typeface="隶书" panose="02010509060101010101" pitchFamily="49" charset="-122"/>
              </a:rPr>
              <a:t>理解作者笔下的社会理想及作者寄托的思想感情。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0" y="333375"/>
            <a:ext cx="3232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6600"/>
                </a:solidFill>
                <a:ea typeface="隶书" panose="02010509060101010101" pitchFamily="49" charset="-122"/>
              </a:rPr>
              <a:t>一词多义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95288" y="1844675"/>
            <a:ext cx="29733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86042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600" b="1"/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  <a:p>
            <a:endParaRPr lang="zh-CN" altLang="en-US" sz="3600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23850" y="3114675"/>
            <a:ext cx="18415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/>
          </a:p>
          <a:p>
            <a:endParaRPr lang="zh-CN" altLang="en-US" sz="3200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50825" y="2970213"/>
            <a:ext cx="1841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200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39750" y="1268413"/>
            <a:ext cx="7653338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200" b="1"/>
          </a:p>
          <a:p>
            <a:endParaRPr lang="zh-CN" altLang="en-US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879475" y="22828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4213" y="1412875"/>
            <a:ext cx="375602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</a:rPr>
              <a:t>①便</a:t>
            </a:r>
            <a:r>
              <a:rPr lang="zh-CN" altLang="en-US" sz="2800" b="1">
                <a:solidFill>
                  <a:srgbClr val="FF0000"/>
                </a:solidFill>
              </a:rPr>
              <a:t>舍</a:t>
            </a:r>
            <a:r>
              <a:rPr lang="zh-CN" altLang="en-US" sz="2800" b="1">
                <a:solidFill>
                  <a:srgbClr val="000000"/>
                </a:solidFill>
              </a:rPr>
              <a:t>船，从口入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②屋</a:t>
            </a:r>
            <a:r>
              <a:rPr lang="zh-CN" altLang="en-US" sz="2800" b="1">
                <a:solidFill>
                  <a:srgbClr val="FF0000"/>
                </a:solidFill>
              </a:rPr>
              <a:t>舍</a:t>
            </a:r>
            <a:r>
              <a:rPr lang="zh-CN" altLang="en-US" sz="2800" b="1">
                <a:solidFill>
                  <a:srgbClr val="000000"/>
                </a:solidFill>
              </a:rPr>
              <a:t>俨然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①处处</a:t>
            </a:r>
            <a:r>
              <a:rPr lang="zh-CN" altLang="en-US" sz="2800" b="1">
                <a:solidFill>
                  <a:srgbClr val="FF0000"/>
                </a:solidFill>
              </a:rPr>
              <a:t>志</a:t>
            </a:r>
            <a:r>
              <a:rPr lang="zh-CN" altLang="en-US" sz="2800" b="1">
                <a:solidFill>
                  <a:srgbClr val="000000"/>
                </a:solidFill>
              </a:rPr>
              <a:t>之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②寻向所</a:t>
            </a:r>
            <a:r>
              <a:rPr lang="zh-CN" altLang="en-US" sz="2800" b="1">
                <a:solidFill>
                  <a:srgbClr val="FF0000"/>
                </a:solidFill>
              </a:rPr>
              <a:t>志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①</a:t>
            </a:r>
            <a:r>
              <a:rPr lang="zh-CN" altLang="en-US" sz="2800" b="1">
                <a:solidFill>
                  <a:srgbClr val="FF0000"/>
                </a:solidFill>
              </a:rPr>
              <a:t>寻</a:t>
            </a:r>
            <a:r>
              <a:rPr lang="zh-CN" altLang="en-US" sz="2800" b="1">
                <a:solidFill>
                  <a:srgbClr val="000000"/>
                </a:solidFill>
              </a:rPr>
              <a:t>向所志 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②未果，</a:t>
            </a:r>
            <a:r>
              <a:rPr lang="zh-CN" altLang="en-US" sz="2800" b="1">
                <a:solidFill>
                  <a:srgbClr val="FF0000"/>
                </a:solidFill>
              </a:rPr>
              <a:t>寻</a:t>
            </a:r>
            <a:r>
              <a:rPr lang="zh-CN" altLang="en-US" sz="2800" b="1">
                <a:solidFill>
                  <a:srgbClr val="000000"/>
                </a:solidFill>
              </a:rPr>
              <a:t>病终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①复前行，欲穷</a:t>
            </a:r>
            <a:r>
              <a:rPr lang="zh-CN" altLang="en-US" sz="2800" b="1">
                <a:solidFill>
                  <a:srgbClr val="FF0000"/>
                </a:solidFill>
              </a:rPr>
              <a:t>其</a:t>
            </a:r>
            <a:r>
              <a:rPr lang="zh-CN" altLang="en-US" sz="2800" b="1">
                <a:solidFill>
                  <a:srgbClr val="000000"/>
                </a:solidFill>
              </a:rPr>
              <a:t>林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②既出，得</a:t>
            </a:r>
            <a:r>
              <a:rPr lang="zh-CN" altLang="en-US" sz="2800" b="1">
                <a:solidFill>
                  <a:srgbClr val="FF0000"/>
                </a:solidFill>
              </a:rPr>
              <a:t>其</a:t>
            </a:r>
            <a:r>
              <a:rPr lang="zh-CN" altLang="en-US" sz="2800" b="1">
                <a:solidFill>
                  <a:srgbClr val="000000"/>
                </a:solidFill>
              </a:rPr>
              <a:t>船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①武陵人捕鱼</a:t>
            </a:r>
            <a:r>
              <a:rPr lang="zh-CN" altLang="en-US" sz="2800" b="1">
                <a:solidFill>
                  <a:srgbClr val="FF0000"/>
                </a:solidFill>
              </a:rPr>
              <a:t>为</a:t>
            </a:r>
            <a:r>
              <a:rPr lang="zh-CN" altLang="en-US" sz="2800" b="1">
                <a:solidFill>
                  <a:srgbClr val="000000"/>
                </a:solidFill>
              </a:rPr>
              <a:t>业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②不足</a:t>
            </a:r>
            <a:r>
              <a:rPr lang="zh-CN" altLang="en-US" sz="2800" b="1">
                <a:solidFill>
                  <a:srgbClr val="FF0000"/>
                </a:solidFill>
              </a:rPr>
              <a:t>为</a:t>
            </a:r>
            <a:r>
              <a:rPr lang="zh-CN" altLang="en-US" sz="2800" b="1">
                <a:solidFill>
                  <a:srgbClr val="000000"/>
                </a:solidFill>
              </a:rPr>
              <a:t>外人道</a:t>
            </a:r>
          </a:p>
          <a:p>
            <a:r>
              <a:rPr lang="zh-CN" altLang="en-US" sz="2800" b="1">
                <a:solidFill>
                  <a:srgbClr val="000000"/>
                </a:solidFill>
              </a:rPr>
              <a:t>③此人一一</a:t>
            </a:r>
            <a:r>
              <a:rPr lang="zh-CN" altLang="en-US" sz="2800" b="1">
                <a:solidFill>
                  <a:srgbClr val="FF0000"/>
                </a:solidFill>
              </a:rPr>
              <a:t>为</a:t>
            </a:r>
            <a:r>
              <a:rPr lang="zh-CN" altLang="en-US" sz="2800" b="1">
                <a:solidFill>
                  <a:srgbClr val="000000"/>
                </a:solidFill>
              </a:rPr>
              <a:t>具言所闻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376238" y="14176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684213" y="1557338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4213" y="2420938"/>
            <a:ext cx="88900" cy="719137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684213" y="3213100"/>
            <a:ext cx="88900" cy="719138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684213" y="4149725"/>
            <a:ext cx="88900" cy="719138"/>
          </a:xfrm>
          <a:prstGeom prst="leftBrace">
            <a:avLst>
              <a:gd name="adj1" fmla="val 674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539750" y="5013325"/>
            <a:ext cx="287338" cy="1008063"/>
          </a:xfrm>
          <a:prstGeom prst="leftBrace">
            <a:avLst>
              <a:gd name="adj1" fmla="val 2923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4213225" y="1341438"/>
            <a:ext cx="37052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33CC"/>
                </a:solidFill>
              </a:rPr>
              <a:t>(</a:t>
            </a:r>
            <a:r>
              <a:rPr lang="zh-CN" altLang="en-US" sz="3200" b="1">
                <a:solidFill>
                  <a:srgbClr val="0033CC"/>
                </a:solidFill>
              </a:rPr>
              <a:t>放弃、舍弃，动词</a:t>
            </a:r>
            <a:r>
              <a:rPr lang="en-US" altLang="zh-CN" sz="3200" b="1">
                <a:solidFill>
                  <a:srgbClr val="0033CC"/>
                </a:solidFill>
              </a:rPr>
              <a:t>)</a:t>
            </a:r>
          </a:p>
          <a:p>
            <a:endParaRPr lang="zh-CN" altLang="en-US"/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4213225" y="1846263"/>
            <a:ext cx="2200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33CC"/>
                </a:solidFill>
              </a:rPr>
              <a:t>(</a:t>
            </a:r>
            <a:r>
              <a:rPr lang="zh-CN" altLang="en-US" sz="2800" b="1">
                <a:solidFill>
                  <a:srgbClr val="0033CC"/>
                </a:solidFill>
              </a:rPr>
              <a:t>房屋，名词</a:t>
            </a:r>
            <a:r>
              <a:rPr lang="en-US" altLang="zh-CN" sz="2800" b="1">
                <a:solidFill>
                  <a:srgbClr val="0033CC"/>
                </a:solidFill>
              </a:rPr>
              <a:t>)</a:t>
            </a:r>
            <a:endParaRPr lang="en-US" altLang="zh-CN"/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4500563" y="2349500"/>
            <a:ext cx="2555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33CC"/>
                </a:solidFill>
              </a:rPr>
              <a:t>(</a:t>
            </a:r>
            <a:r>
              <a:rPr lang="zh-CN" altLang="en-US" sz="2800" b="1">
                <a:solidFill>
                  <a:srgbClr val="0033CC"/>
                </a:solidFill>
              </a:rPr>
              <a:t>作标记，动词</a:t>
            </a:r>
            <a:r>
              <a:rPr lang="en-US" altLang="zh-CN" sz="2800" b="1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4427538" y="2781300"/>
            <a:ext cx="35179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33CC"/>
                </a:solidFill>
              </a:rPr>
              <a:t>(</a:t>
            </a:r>
            <a:r>
              <a:rPr lang="zh-CN" altLang="en-US" sz="2800" b="1">
                <a:solidFill>
                  <a:srgbClr val="0033CC"/>
                </a:solidFill>
              </a:rPr>
              <a:t>标记、记号，名词）</a:t>
            </a:r>
          </a:p>
          <a:p>
            <a:endParaRPr lang="zh-CN" altLang="en-US" sz="2800"/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4427538" y="3213100"/>
            <a:ext cx="22002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33CC"/>
                </a:solidFill>
              </a:rPr>
              <a:t>(</a:t>
            </a:r>
            <a:r>
              <a:rPr lang="zh-CN" altLang="en-US" sz="2800" b="1">
                <a:solidFill>
                  <a:srgbClr val="0033CC"/>
                </a:solidFill>
              </a:rPr>
              <a:t>寻找，动词</a:t>
            </a:r>
            <a:r>
              <a:rPr lang="en-US" altLang="zh-CN" sz="2800" b="1">
                <a:solidFill>
                  <a:srgbClr val="0033CC"/>
                </a:solidFill>
              </a:rPr>
              <a:t>)</a:t>
            </a:r>
          </a:p>
          <a:p>
            <a:endParaRPr lang="zh-CN" altLang="en-US" sz="2800"/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4427538" y="3644900"/>
            <a:ext cx="3267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33CC"/>
                </a:solidFill>
              </a:rPr>
              <a:t>(</a:t>
            </a:r>
            <a:r>
              <a:rPr lang="zh-CN" altLang="en-US" sz="2800" b="1">
                <a:solidFill>
                  <a:srgbClr val="0033CC"/>
                </a:solidFill>
              </a:rPr>
              <a:t>随即、不久，副词</a:t>
            </a:r>
            <a:r>
              <a:rPr lang="en-US" altLang="zh-CN" sz="2800" b="1">
                <a:solidFill>
                  <a:srgbClr val="0033CC"/>
                </a:solidFill>
              </a:rPr>
              <a:t>)</a:t>
            </a:r>
          </a:p>
        </p:txBody>
      </p:sp>
      <p:sp>
        <p:nvSpPr>
          <p:cNvPr id="36887" name="Text Box 23"/>
          <p:cNvSpPr txBox="1">
            <a:spLocks noChangeArrowheads="1"/>
          </p:cNvSpPr>
          <p:nvPr/>
        </p:nvSpPr>
        <p:spPr bwMode="auto">
          <a:xfrm>
            <a:off x="4211638" y="4076700"/>
            <a:ext cx="2060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</a:rPr>
              <a:t>（这、那） 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4211638" y="4508500"/>
            <a:ext cx="338455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</a:rPr>
              <a:t>（他的，代渔人的）</a:t>
            </a:r>
          </a:p>
          <a:p>
            <a:endParaRPr lang="zh-CN" altLang="en-US"/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4211638" y="4941888"/>
            <a:ext cx="30241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</a:rPr>
              <a:t>（作为）</a:t>
            </a:r>
          </a:p>
          <a:p>
            <a:endParaRPr lang="zh-CN" altLang="en-US" sz="2800"/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4211638" y="5300663"/>
            <a:ext cx="2060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</a:rPr>
              <a:t>（对，向） </a:t>
            </a: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4284663" y="5661025"/>
            <a:ext cx="1255712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</a:rPr>
              <a:t>（给）</a:t>
            </a:r>
          </a:p>
          <a:p>
            <a:endParaRPr lang="zh-CN" altLang="en-US"/>
          </a:p>
        </p:txBody>
      </p:sp>
      <p:sp>
        <p:nvSpPr>
          <p:cNvPr id="36892" name="Text Box 28"/>
          <p:cNvSpPr txBox="1">
            <a:spLocks noChangeArrowheads="1"/>
          </p:cNvSpPr>
          <p:nvPr/>
        </p:nvSpPr>
        <p:spPr bwMode="auto">
          <a:xfrm>
            <a:off x="6804025" y="1844675"/>
            <a:ext cx="1079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/>
              <a:t>sh</a:t>
            </a:r>
            <a:r>
              <a:rPr lang="en-US" altLang="zh-CN" sz="3200" b="1">
                <a:sym typeface="Arial" panose="020B0604020202020204" pitchFamily="34" charset="0"/>
              </a:rPr>
              <a:t>è</a:t>
            </a: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7883525" y="1341438"/>
            <a:ext cx="1189038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/>
              <a:t>sh</a:t>
            </a:r>
            <a:r>
              <a:rPr lang="en-US" altLang="zh-CN" sz="3200" b="1">
                <a:sym typeface="Arial" panose="020B0604020202020204" pitchFamily="34" charset="0"/>
              </a:rPr>
              <a:t>ě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4" grpId="0" autoUpdateAnimBg="0"/>
      <p:bldP spid="36881" grpId="0" autoUpdateAnimBg="0"/>
      <p:bldP spid="36882" grpId="0" autoUpdateAnimBg="0"/>
      <p:bldP spid="36883" grpId="0" autoUpdateAnimBg="0"/>
      <p:bldP spid="36884" grpId="0" autoUpdateAnimBg="0"/>
      <p:bldP spid="36885" grpId="0" autoUpdateAnimBg="0"/>
      <p:bldP spid="36886" grpId="0" autoUpdateAnimBg="0"/>
      <p:bldP spid="36887" grpId="0" autoUpdateAnimBg="0"/>
      <p:bldP spid="36888" grpId="0" autoUpdateAnimBg="0"/>
      <p:bldP spid="36889" grpId="0" autoUpdateAnimBg="0"/>
      <p:bldP spid="36890" grpId="0" autoUpdateAnimBg="0"/>
      <p:bldP spid="36891" grpId="0" autoUpdateAnimBg="0"/>
      <p:bldP spid="36892" grpId="0" bldLvl="0" autoUpdateAnimBg="0"/>
      <p:bldP spid="36893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IL55100_Thumbnail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框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7B29"/>
              </a:clrFrom>
              <a:clrTo>
                <a:srgbClr val="FF7B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910638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441825" y="3200400"/>
            <a:ext cx="2339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10245" name="Picture 5" descr="图片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062163"/>
            <a:ext cx="27368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WordArt 6"/>
          <p:cNvSpPr>
            <a:spLocks noChangeArrowheads="1" noChangeShapeType="1"/>
          </p:cNvSpPr>
          <p:nvPr/>
        </p:nvSpPr>
        <p:spPr bwMode="auto">
          <a:xfrm>
            <a:off x="1044575" y="1054100"/>
            <a:ext cx="2881313" cy="914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719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作者简介：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203575" y="1989138"/>
            <a:ext cx="4392613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陶渊明，名潜，字元亮，东晋著名诗人。我国伟大的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田园诗人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，自号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五柳先生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，世称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靖节先生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800" b="1">
                <a:solidFill>
                  <a:schemeClr val="bg1"/>
                </a:solidFill>
                <a:latin typeface="Times New Roman" panose="02020603050405020304" pitchFamily="18" charset="0"/>
              </a:rPr>
              <a:t>组卷网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181600" y="228600"/>
            <a:ext cx="3886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Clr>
                <a:schemeClr val="tx2"/>
              </a:buClr>
              <a:buSzPct val="115000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陶渊明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少时颇有壮志，博学能文，任性不羁。              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151438" y="1773238"/>
            <a:ext cx="3992562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115000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但由于当时社会动荡不安，他空有才智却难以施展。他曾做过小官，但因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不为五斗米折腰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，而弃官回乡从此过起了田园式的隐居生活。后人称其为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靖节先生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五柳先生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pic>
        <p:nvPicPr>
          <p:cNvPr id="11268" name="Picture 4" descr="图片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32363" cy="645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图片桃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04975" y="2230438"/>
            <a:ext cx="45878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569325" cy="295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ea typeface="新宋体" panose="02010609030101010101" pitchFamily="49" charset="-122"/>
              </a:rPr>
              <a:t>　 </a:t>
            </a:r>
            <a:r>
              <a:rPr lang="zh-CN" altLang="en-US" sz="3600" b="1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本文写作年代大约是</a:t>
            </a:r>
            <a:r>
              <a:rPr lang="en-US" altLang="zh-CN" sz="3600" b="1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东晋</a:t>
            </a:r>
            <a:r>
              <a:rPr lang="zh-CN" altLang="en-US" sz="3600" b="1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末期，其时陶渊明已经五十七岁了。不满黑暗的政治现实，同时由于他和农民经常接触，理解他们追求理想的愿望，所以写了这篇记和诗。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zh-CN" altLang="en-US" sz="4000" b="1">
                <a:solidFill>
                  <a:srgbClr val="0000FF"/>
                </a:solidFill>
                <a:ea typeface="新宋体" panose="02010609030101010101" pitchFamily="49" charset="-122"/>
              </a:rPr>
              <a:t>　</a:t>
            </a:r>
            <a:r>
              <a:rPr lang="zh-CN" altLang="en-US" sz="800" b="1">
                <a:solidFill>
                  <a:schemeClr val="bg1"/>
                </a:solidFill>
                <a:ea typeface="新宋体" panose="02010609030101010101" pitchFamily="49" charset="-122"/>
              </a:rPr>
              <a:t>z..x..x..k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95288" y="981075"/>
            <a:ext cx="341788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ea typeface="隶书" panose="02010509060101010101" pitchFamily="49" charset="-122"/>
              </a:rPr>
              <a:t>写作背景： 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5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8"/>
            <a:ext cx="9144000" cy="681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5" name="Picture 3" descr="yhfc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867400"/>
            <a:ext cx="6096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95288" y="1844675"/>
            <a:ext cx="8108950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56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anose="02010509060101010101" pitchFamily="49" charset="-122"/>
                <a:hlinkClick r:id="rId6" action="ppaction://hlinkfile"/>
              </a:rPr>
              <a:t>桃花源记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71550" y="222250"/>
            <a:ext cx="42481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>
                <a:solidFill>
                  <a:srgbClr val="FF0000"/>
                </a:solidFill>
                <a:ea typeface="隶书" panose="02010509060101010101" pitchFamily="49" charset="-122"/>
              </a:rPr>
              <a:t>学生朗读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11188" y="404813"/>
            <a:ext cx="8145462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初读课文，正确朗读</a:t>
            </a:r>
            <a:r>
              <a:rPr lang="zh-CN" altLang="en-US" sz="6600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6600">
              <a:latin typeface="宋体" panose="02010600030101010101" pitchFamily="2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8675" y="1773238"/>
            <a:ext cx="7775575" cy="426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要求：</a:t>
            </a:r>
          </a:p>
          <a:p>
            <a:r>
              <a:rPr lang="zh-CN" altLang="en-US" sz="4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“须要读得字字响亮，不可误一字，不可少一字。不可多一字，不可倒一字，不可牵强暗记。”</a:t>
            </a:r>
          </a:p>
          <a:p>
            <a:r>
              <a:rPr lang="zh-CN" altLang="en-US" sz="4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      </a:t>
            </a:r>
            <a:r>
              <a:rPr lang="en-US" altLang="zh-CN" sz="4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lang="zh-CN" altLang="en-US" sz="4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朱熹  语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513" y="333375"/>
            <a:ext cx="8783637" cy="51847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           晋太元中，武陵人捕鱼</a:t>
            </a:r>
            <a:r>
              <a:rPr lang="zh-CN" altLang="en-US" b="1">
                <a:solidFill>
                  <a:srgbClr val="FF5050"/>
                </a:solidFill>
              </a:rPr>
              <a:t>为</a:t>
            </a:r>
            <a:r>
              <a:rPr lang="zh-CN" altLang="en-US" b="1"/>
              <a:t>业，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solidFill>
                <a:srgbClr val="FF505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solidFill>
                <a:srgbClr val="FF505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>
                <a:solidFill>
                  <a:srgbClr val="FF5050"/>
                </a:solidFill>
              </a:rPr>
              <a:t>     缘</a:t>
            </a:r>
            <a:r>
              <a:rPr lang="zh-CN" altLang="en-US" b="1"/>
              <a:t>溪</a:t>
            </a:r>
            <a:r>
              <a:rPr lang="zh-CN" altLang="en-US" b="1">
                <a:solidFill>
                  <a:schemeClr val="accent2"/>
                </a:solidFill>
              </a:rPr>
              <a:t>行</a:t>
            </a:r>
            <a:r>
              <a:rPr lang="zh-CN" altLang="en-US" b="1"/>
              <a:t>，忘路之远近。忽逢桃花林，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夹岸数百步，中无杂树，芳草</a:t>
            </a:r>
            <a:r>
              <a:rPr lang="zh-CN" altLang="en-US" b="1" u="sng">
                <a:solidFill>
                  <a:srgbClr val="FF5050"/>
                </a:solidFill>
              </a:rPr>
              <a:t>鲜美</a:t>
            </a:r>
            <a:r>
              <a:rPr lang="zh-CN" altLang="en-US" b="1"/>
              <a:t>，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落英缤纷，渔人甚</a:t>
            </a:r>
            <a:r>
              <a:rPr lang="zh-CN" altLang="en-US" b="1">
                <a:solidFill>
                  <a:srgbClr val="FF5050"/>
                </a:solidFill>
              </a:rPr>
              <a:t>异</a:t>
            </a:r>
            <a:r>
              <a:rPr lang="zh-CN" altLang="en-US" b="1"/>
              <a:t>之。复前行，欲</a:t>
            </a:r>
            <a:r>
              <a:rPr lang="zh-CN" altLang="en-US" b="1">
                <a:solidFill>
                  <a:srgbClr val="FF5050"/>
                </a:solidFill>
              </a:rPr>
              <a:t>穷</a:t>
            </a:r>
            <a:r>
              <a:rPr lang="zh-CN" altLang="en-US" b="1"/>
              <a:t>其林。 　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b="1"/>
              <a:t>          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300788" y="836613"/>
            <a:ext cx="2087562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ea typeface="楷体_GB2312" pitchFamily="49" charset="-122"/>
              </a:rPr>
              <a:t>作为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5508625" y="908050"/>
            <a:ext cx="360363" cy="3048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6513" y="2565400"/>
            <a:ext cx="3527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ea typeface="华文新魏" panose="02010800040101010101" pitchFamily="2" charset="-122"/>
              </a:rPr>
              <a:t>沿着、顺着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612775" y="2349500"/>
            <a:ext cx="358775" cy="3048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300788" y="3502025"/>
            <a:ext cx="2012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a typeface="华文行楷" panose="02010800040101010101" pitchFamily="2" charset="-122"/>
              </a:rPr>
              <a:t>鲜嫩美丽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724525" y="3573463"/>
            <a:ext cx="360363" cy="3048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6661150" y="4725988"/>
            <a:ext cx="360363" cy="3048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867400" y="5086350"/>
            <a:ext cx="2486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FF0000"/>
                </a:solidFill>
                <a:ea typeface="黑体" panose="02010609060101010101" pitchFamily="49" charset="-122"/>
              </a:rPr>
              <a:t>尽，走完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3419475" y="4581525"/>
            <a:ext cx="361950" cy="304800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266950" y="5086350"/>
            <a:ext cx="33845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意动，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以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······</a:t>
            </a:r>
            <a:r>
              <a:rPr lang="zh-CN" altLang="en-US" sz="3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为异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”</a:t>
            </a:r>
            <a:endParaRPr lang="zh-CN" altLang="en-US" sz="3600" b="1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1763713" y="2278063"/>
            <a:ext cx="1944687" cy="431800"/>
          </a:xfrm>
          <a:prstGeom prst="line">
            <a:avLst/>
          </a:prstGeom>
          <a:noFill/>
          <a:ln w="666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708400" y="2493963"/>
            <a:ext cx="399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走，这里指划船而行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nimBg="1"/>
      <p:bldP spid="15365" grpId="0" autoUpdateAnimBg="0"/>
      <p:bldP spid="15366" grpId="0" animBg="1"/>
      <p:bldP spid="15367" grpId="0" autoUpdateAnimBg="0"/>
      <p:bldP spid="15368" grpId="0" animBg="1"/>
      <p:bldP spid="15369" grpId="0" animBg="1"/>
      <p:bldP spid="15370" grpId="0" autoUpdateAnimBg="0"/>
      <p:bldP spid="15371" grpId="0" animBg="1"/>
      <p:bldP spid="15372" grpId="0" bldLvl="0" autoUpdateAnimBg="0"/>
      <p:bldP spid="15373" grpId="0" animBg="1"/>
      <p:bldP spid="15374" grpId="0" bldLvl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流光溢彩">
  <a:themeElements>
    <a:clrScheme name="流光溢彩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流光溢彩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流光溢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流光溢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流光溢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流光溢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流光溢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流光溢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流光溢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默认设计模板_3">
  <a:themeElements>
    <a:clrScheme name="默认设计模板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0</TotalTime>
  <Pages>0</Pages>
  <Words>2164</Words>
  <Characters>0</Characters>
  <Application>Microsoft Office PowerPoint</Application>
  <DocSecurity>0</DocSecurity>
  <PresentationFormat>全屏显示(4:3)</PresentationFormat>
  <Lines>0</Lines>
  <Paragraphs>241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30</vt:i4>
      </vt:variant>
    </vt:vector>
  </HeadingPairs>
  <TitlesOfParts>
    <vt:vector size="34" baseType="lpstr">
      <vt:lpstr>默认设计模板</vt:lpstr>
      <vt:lpstr>流光溢彩</vt:lpstr>
      <vt:lpstr>默认设计模板_2</vt:lpstr>
      <vt:lpstr>默认设计模板_3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教学无忧http://jiaoxue5u.taobao.com/专注中小学 教学事业！</Manager>
  <Company>教学无忧http://jiaoxue5u.taobao.com/专注中小学 教学事业！</Company>
  <LinksUpToDate>false</LinksUpToDate>
  <CharactersWithSpaces>0</CharactersWithSpaces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130</cp:revision>
  <cp:lastPrinted>1899-12-30T00:00:00Z</cp:lastPrinted>
  <dcterms:created xsi:type="dcterms:W3CDTF">2007-04-30T03:46:39Z</dcterms:created>
  <dcterms:modified xsi:type="dcterms:W3CDTF">2015-08-26T06:07:05Z</dcterms:modified>
  <cp:category>教学无忧http://jiaoxue5u.taobao.com/专注中小学 教学事业！</cp:category>
</cp:coreProperties>
</file>